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7" r:id="rId1"/>
  </p:sldMasterIdLst>
  <p:notesMasterIdLst>
    <p:notesMasterId r:id="rId45"/>
  </p:notesMasterIdLst>
  <p:handoutMasterIdLst>
    <p:handoutMasterId r:id="rId46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88" r:id="rId9"/>
    <p:sldId id="289" r:id="rId10"/>
    <p:sldId id="290" r:id="rId11"/>
    <p:sldId id="291" r:id="rId12"/>
    <p:sldId id="298" r:id="rId13"/>
    <p:sldId id="292" r:id="rId14"/>
    <p:sldId id="293" r:id="rId15"/>
    <p:sldId id="299" r:id="rId16"/>
    <p:sldId id="264" r:id="rId17"/>
    <p:sldId id="265" r:id="rId18"/>
    <p:sldId id="294" r:id="rId19"/>
    <p:sldId id="300" r:id="rId20"/>
    <p:sldId id="266" r:id="rId21"/>
    <p:sldId id="268" r:id="rId22"/>
    <p:sldId id="269" r:id="rId23"/>
    <p:sldId id="295" r:id="rId24"/>
    <p:sldId id="296" r:id="rId25"/>
    <p:sldId id="267" r:id="rId26"/>
    <p:sldId id="270" r:id="rId27"/>
    <p:sldId id="273" r:id="rId28"/>
    <p:sldId id="271" r:id="rId29"/>
    <p:sldId id="274" r:id="rId30"/>
    <p:sldId id="275" r:id="rId31"/>
    <p:sldId id="276" r:id="rId32"/>
    <p:sldId id="277" r:id="rId33"/>
    <p:sldId id="278" r:id="rId34"/>
    <p:sldId id="279" r:id="rId35"/>
    <p:sldId id="280" r:id="rId36"/>
    <p:sldId id="281" r:id="rId37"/>
    <p:sldId id="282" r:id="rId38"/>
    <p:sldId id="283" r:id="rId39"/>
    <p:sldId id="297" r:id="rId40"/>
    <p:sldId id="284" r:id="rId41"/>
    <p:sldId id="285" r:id="rId42"/>
    <p:sldId id="286" r:id="rId43"/>
    <p:sldId id="287" r:id="rId44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0066CC"/>
    <a:srgbClr val="3399FF"/>
    <a:srgbClr val="3366FF"/>
    <a:srgbClr val="0066FF"/>
    <a:srgbClr val="006699"/>
    <a:srgbClr val="CCFF33"/>
    <a:srgbClr val="66CCFF"/>
    <a:srgbClr val="660033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1224" y="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1782" y="-8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E0D30B9-081D-4495-A797-4DE2EA39D58A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</dgm:pt>
    <dgm:pt modelId="{20776A0F-FC51-4894-A41F-72A755BB0E2F}">
      <dgm:prSet phldrT="[Text]"/>
      <dgm:spPr>
        <a:solidFill>
          <a:schemeClr val="accent2">
            <a:lumMod val="40000"/>
            <a:lumOff val="60000"/>
          </a:schemeClr>
        </a:solidFill>
        <a:ln>
          <a:solidFill>
            <a:schemeClr val="tx1"/>
          </a:solidFill>
        </a:ln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b="1" dirty="0" smtClean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Human Resources</a:t>
          </a:r>
          <a:endParaRPr lang="en-US" b="1" dirty="0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86EDEA0-51F5-4F6F-8216-E8539D77521A}" type="parTrans" cxnId="{9518015B-CFD0-4824-A59C-73E24321EEAC}">
      <dgm:prSet/>
      <dgm:spPr/>
      <dgm:t>
        <a:bodyPr/>
        <a:lstStyle/>
        <a:p>
          <a:endParaRPr lang="en-US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5A4BA7D-73C5-467A-B459-7AB11EE529E2}" type="sibTrans" cxnId="{9518015B-CFD0-4824-A59C-73E24321EEAC}">
      <dgm:prSet/>
      <dgm:spPr/>
      <dgm:t>
        <a:bodyPr/>
        <a:lstStyle/>
        <a:p>
          <a:endParaRPr lang="en-US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4DE8B55-E5E2-475B-89EC-DB19CB5ACAA0}">
      <dgm:prSet phldrT="[Text]"/>
      <dgm:spPr>
        <a:solidFill>
          <a:schemeClr val="accent2">
            <a:lumMod val="40000"/>
            <a:lumOff val="60000"/>
          </a:schemeClr>
        </a:solidFill>
        <a:ln>
          <a:solidFill>
            <a:schemeClr val="tx1"/>
          </a:solidFill>
        </a:ln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b="1" dirty="0" smtClean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Organizational Design</a:t>
          </a:r>
          <a:endParaRPr lang="en-US" b="1" dirty="0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180F97C-7D3F-4E7C-BCB1-BB747B094F51}" type="parTrans" cxnId="{E2E47E87-B8D7-4EEA-A2FF-1F823259D9DD}">
      <dgm:prSet/>
      <dgm:spPr/>
      <dgm:t>
        <a:bodyPr/>
        <a:lstStyle/>
        <a:p>
          <a:endParaRPr lang="en-US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07ECDCB-B0B3-4CA3-86E9-2C407507C091}" type="sibTrans" cxnId="{E2E47E87-B8D7-4EEA-A2FF-1F823259D9DD}">
      <dgm:prSet/>
      <dgm:spPr/>
      <dgm:t>
        <a:bodyPr/>
        <a:lstStyle/>
        <a:p>
          <a:endParaRPr lang="en-US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C192E4C-2B41-4E83-80E3-F2B3B249FEEB}">
      <dgm:prSet phldrT="[Text]"/>
      <dgm:spPr>
        <a:solidFill>
          <a:schemeClr val="accent2">
            <a:lumMod val="40000"/>
            <a:lumOff val="60000"/>
          </a:schemeClr>
        </a:solidFill>
        <a:ln>
          <a:solidFill>
            <a:schemeClr val="tx1"/>
          </a:solidFill>
        </a:ln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b="1" dirty="0" smtClean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Information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b="1" dirty="0" smtClean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Technology</a:t>
          </a:r>
        </a:p>
      </dgm:t>
    </dgm:pt>
    <dgm:pt modelId="{65AD31C5-575F-4D09-A204-611E810D1F62}" type="parTrans" cxnId="{AF6E755B-2F33-4486-85E7-75E9DD5ADC55}">
      <dgm:prSet/>
      <dgm:spPr/>
      <dgm:t>
        <a:bodyPr/>
        <a:lstStyle/>
        <a:p>
          <a:endParaRPr lang="en-US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36571B2-D5E1-490E-865B-3FA263059299}" type="sibTrans" cxnId="{AF6E755B-2F33-4486-85E7-75E9DD5ADC55}">
      <dgm:prSet/>
      <dgm:spPr/>
      <dgm:t>
        <a:bodyPr/>
        <a:lstStyle/>
        <a:p>
          <a:endParaRPr lang="en-US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89E4FD0-5DE8-4454-8F9B-5A8006C6890A}">
      <dgm:prSet phldrT="[Text]"/>
      <dgm:spPr>
        <a:solidFill>
          <a:schemeClr val="accent2">
            <a:lumMod val="40000"/>
            <a:lumOff val="60000"/>
          </a:schemeClr>
        </a:solidFill>
        <a:ln>
          <a:solidFill>
            <a:schemeClr val="tx1"/>
          </a:solidFill>
        </a:ln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b="1" dirty="0" smtClean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Measurement</a:t>
          </a:r>
        </a:p>
      </dgm:t>
    </dgm:pt>
    <dgm:pt modelId="{1DD4EAD7-A4CA-42D4-9DCC-2C079DAF37C5}" type="parTrans" cxnId="{0ED61C04-83AD-47E6-AE9F-A3AD99AFE811}">
      <dgm:prSet/>
      <dgm:spPr/>
      <dgm:t>
        <a:bodyPr/>
        <a:lstStyle/>
        <a:p>
          <a:endParaRPr lang="en-US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A08E630-6534-499E-A900-3F2BB10884ED}" type="sibTrans" cxnId="{0ED61C04-83AD-47E6-AE9F-A3AD99AFE811}">
      <dgm:prSet/>
      <dgm:spPr/>
      <dgm:t>
        <a:bodyPr/>
        <a:lstStyle/>
        <a:p>
          <a:endParaRPr lang="en-US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14AE430-065F-47D4-87D8-1CCCBDBADC96}">
      <dgm:prSet phldrT="[Text]"/>
      <dgm:spPr>
        <a:solidFill>
          <a:srgbClr val="FFC000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b="1" dirty="0" smtClean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View the supply chain holistically</a:t>
          </a:r>
          <a:endParaRPr lang="en-US" b="1" dirty="0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8298015-4ADF-4E72-9A13-EA92867FD311}" type="parTrans" cxnId="{EDC66C2F-A90E-4DFC-8E7C-A00D03BC4C2E}">
      <dgm:prSet/>
      <dgm:spPr/>
      <dgm:t>
        <a:bodyPr/>
        <a:lstStyle/>
        <a:p>
          <a:endParaRPr lang="en-US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2ABBD7B-6415-45FD-B4D8-0A625E65024A}" type="sibTrans" cxnId="{EDC66C2F-A90E-4DFC-8E7C-A00D03BC4C2E}">
      <dgm:prSet/>
      <dgm:spPr/>
      <dgm:t>
        <a:bodyPr/>
        <a:lstStyle/>
        <a:p>
          <a:endParaRPr lang="en-US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A06D19C-8AD6-4389-9336-EAF1B34CB54F}">
      <dgm:prSet phldrT="[Text]"/>
      <dgm:spPr>
        <a:solidFill>
          <a:srgbClr val="FFC000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b="1" dirty="0" smtClean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Manage critical </a:t>
          </a:r>
        </a:p>
        <a:p>
          <a:r>
            <a:rPr lang="en-US" b="1" dirty="0" smtClean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relationships</a:t>
          </a:r>
          <a:endParaRPr lang="en-US" b="1" dirty="0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B91F901-EE7B-4B64-83C7-D67C680DD483}" type="parTrans" cxnId="{8D9692F0-2CEA-4475-A8F1-156167C58CE2}">
      <dgm:prSet/>
      <dgm:spPr/>
      <dgm:t>
        <a:bodyPr/>
        <a:lstStyle/>
        <a:p>
          <a:endParaRPr lang="en-US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AD2E668-C45F-4655-9FD1-A4534793F7D0}" type="sibTrans" cxnId="{8D9692F0-2CEA-4475-A8F1-156167C58CE2}">
      <dgm:prSet/>
      <dgm:spPr/>
      <dgm:t>
        <a:bodyPr/>
        <a:lstStyle/>
        <a:p>
          <a:endParaRPr lang="en-US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FE2A555-024F-4C97-8F46-5D91F1E537F8}">
      <dgm:prSet phldrT="[Text]"/>
      <dgm:spPr>
        <a:solidFill>
          <a:srgbClr val="FFC000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b="1" dirty="0" smtClean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Analyze competitive markets</a:t>
          </a:r>
          <a:endParaRPr lang="en-US" b="1" dirty="0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F446D32-C42B-478A-B7DC-6306F270B7F2}" type="parTrans" cxnId="{9E2491ED-060A-4550-B403-54058FD5497C}">
      <dgm:prSet/>
      <dgm:spPr/>
      <dgm:t>
        <a:bodyPr/>
        <a:lstStyle/>
        <a:p>
          <a:endParaRPr lang="en-US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DB1AD12-38B0-4412-AD31-E48D7D4D08D2}" type="sibTrans" cxnId="{9E2491ED-060A-4550-B403-54058FD5497C}">
      <dgm:prSet/>
      <dgm:spPr/>
      <dgm:t>
        <a:bodyPr/>
        <a:lstStyle/>
        <a:p>
          <a:endParaRPr lang="en-US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2D81B3E-9232-4AA5-AE50-CE71518319E2}">
      <dgm:prSet phldrT="[Text]"/>
      <dgm:spPr>
        <a:solidFill>
          <a:srgbClr val="FFC000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b="1" dirty="0" smtClean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Engage in fact-based decision making</a:t>
          </a:r>
          <a:endParaRPr lang="en-US" b="1" dirty="0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658BCC6-2999-4E93-B9DA-17A3047FCA09}" type="parTrans" cxnId="{0AEA5E2D-3E3B-4F74-8999-650618AF9892}">
      <dgm:prSet/>
      <dgm:spPr/>
      <dgm:t>
        <a:bodyPr/>
        <a:lstStyle/>
        <a:p>
          <a:endParaRPr lang="en-US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0C8E95E-1776-4555-A4C3-F99CDA527243}" type="sibTrans" cxnId="{0AEA5E2D-3E3B-4F74-8999-650618AF9892}">
      <dgm:prSet/>
      <dgm:spPr/>
      <dgm:t>
        <a:bodyPr/>
        <a:lstStyle/>
        <a:p>
          <a:endParaRPr lang="en-US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459DBBA-E28D-47E7-8187-88B9A35192C7}">
      <dgm:prSet phldrT="[Text]"/>
      <dgm:spPr>
        <a:solidFill>
          <a:srgbClr val="FFC000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b="1" dirty="0" smtClean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Understand e-business systems</a:t>
          </a:r>
          <a:endParaRPr lang="en-US" b="1" dirty="0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B8A637A-F4B8-4734-8B44-C0BBEAF2DDDD}" type="parTrans" cxnId="{E2391B9F-3464-4316-A16D-1D840D6C101D}">
      <dgm:prSet/>
      <dgm:spPr/>
      <dgm:t>
        <a:bodyPr/>
        <a:lstStyle/>
        <a:p>
          <a:endParaRPr lang="en-US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407D3B2-CF1A-43A1-B7D6-2A38E4D7C3AD}" type="sibTrans" cxnId="{E2391B9F-3464-4316-A16D-1D840D6C101D}">
      <dgm:prSet/>
      <dgm:spPr/>
      <dgm:t>
        <a:bodyPr/>
        <a:lstStyle/>
        <a:p>
          <a:endParaRPr lang="en-US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28B0B23-9F82-4E09-84BF-B9B4E72CB52A}">
      <dgm:prSet phldrT="[Text]"/>
      <dgm:spPr>
        <a:solidFill>
          <a:srgbClr val="FFC000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b="1" dirty="0" smtClean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Practice advanced cost management</a:t>
          </a:r>
          <a:endParaRPr lang="en-US" b="1" dirty="0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A3438F5-09E6-4482-9090-3A25D1D42350}" type="parTrans" cxnId="{A7A68AE8-0987-4BF1-A098-B2D96701A3E7}">
      <dgm:prSet/>
      <dgm:spPr/>
      <dgm:t>
        <a:bodyPr/>
        <a:lstStyle/>
        <a:p>
          <a:endParaRPr lang="en-US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184E9DE-6DB2-4219-995B-ECD58F638879}" type="sibTrans" cxnId="{A7A68AE8-0987-4BF1-A098-B2D96701A3E7}">
      <dgm:prSet/>
      <dgm:spPr/>
      <dgm:t>
        <a:bodyPr/>
        <a:lstStyle/>
        <a:p>
          <a:endParaRPr lang="en-US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0AE9336-809C-4BA6-8597-AF5EBD950283}">
      <dgm:prSet phldrT="[Text]"/>
      <dgm:spPr>
        <a:solidFill>
          <a:srgbClr val="FFC000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b="1" dirty="0" smtClean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Centrally-led supply teams</a:t>
          </a:r>
          <a:endParaRPr lang="en-US" b="1" dirty="0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9ED58FA-7596-4E43-A764-0595CC722C68}" type="parTrans" cxnId="{C944DCC8-023B-48DB-9CDA-DE03A236F509}">
      <dgm:prSet/>
      <dgm:spPr/>
      <dgm:t>
        <a:bodyPr/>
        <a:lstStyle/>
        <a:p>
          <a:endParaRPr lang="en-US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58370A9-7496-4833-B26B-D26229F8BB39}" type="sibTrans" cxnId="{C944DCC8-023B-48DB-9CDA-DE03A236F509}">
      <dgm:prSet/>
      <dgm:spPr/>
      <dgm:t>
        <a:bodyPr/>
        <a:lstStyle/>
        <a:p>
          <a:endParaRPr lang="en-US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26BEFCA-DA64-433C-8FF5-8FC1037E5B8A}">
      <dgm:prSet phldrT="[Text]"/>
      <dgm:spPr>
        <a:solidFill>
          <a:srgbClr val="FFC000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b="1" dirty="0" smtClean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Executive responsibility for coordinating purchasing and supply chain activities</a:t>
          </a:r>
          <a:endParaRPr lang="en-US" b="1" dirty="0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27C7112-ACC8-47B6-986B-0E1C40A2ED8C}" type="parTrans" cxnId="{7B36F094-C964-4C44-B8EB-2B23709AD9AE}">
      <dgm:prSet/>
      <dgm:spPr/>
      <dgm:t>
        <a:bodyPr/>
        <a:lstStyle/>
        <a:p>
          <a:endParaRPr lang="en-US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FFF71DB-E78C-4954-876F-098E292FC46C}" type="sibTrans" cxnId="{7B36F094-C964-4C44-B8EB-2B23709AD9AE}">
      <dgm:prSet/>
      <dgm:spPr/>
      <dgm:t>
        <a:bodyPr/>
        <a:lstStyle/>
        <a:p>
          <a:endParaRPr lang="en-US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1771A9A-7DB2-426F-9944-C90DFE451567}">
      <dgm:prSet phldrT="[Text]"/>
      <dgm:spPr>
        <a:solidFill>
          <a:srgbClr val="FFC000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b="1" dirty="0" smtClean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Collocation of supply personnel with internal customers</a:t>
          </a:r>
          <a:endParaRPr lang="en-US" b="1" dirty="0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1BC9AF2-7F4A-46C2-9879-9C78D4D8D8F8}" type="parTrans" cxnId="{B63E5A5F-C3B8-4626-938C-9AEFD4B8833B}">
      <dgm:prSet/>
      <dgm:spPr/>
      <dgm:t>
        <a:bodyPr/>
        <a:lstStyle/>
        <a:p>
          <a:endParaRPr lang="en-US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5550A8B-6232-4DD4-AA2E-6348A9AC88A7}" type="sibTrans" cxnId="{B63E5A5F-C3B8-4626-938C-9AEFD4B8833B}">
      <dgm:prSet/>
      <dgm:spPr/>
      <dgm:t>
        <a:bodyPr/>
        <a:lstStyle/>
        <a:p>
          <a:endParaRPr lang="en-US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382DB86-A41E-4BEC-9591-AEFE3EAF2B8D}">
      <dgm:prSet phldrT="[Text]"/>
      <dgm:spPr>
        <a:solidFill>
          <a:srgbClr val="FFC000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b="1" dirty="0" smtClean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Cross-functional teams to manage supply chain processes</a:t>
          </a:r>
          <a:endParaRPr lang="en-US" b="1" dirty="0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C7DFCFD-263E-4CF4-B919-1A92DE7EDAA6}" type="parTrans" cxnId="{90975647-4CDE-4BC0-B172-6935D233BA46}">
      <dgm:prSet/>
      <dgm:spPr/>
      <dgm:t>
        <a:bodyPr/>
        <a:lstStyle/>
        <a:p>
          <a:endParaRPr lang="en-US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E28CD36-3A08-4C4B-B1BA-9E33A81A67A5}" type="sibTrans" cxnId="{90975647-4CDE-4BC0-B172-6935D233BA46}">
      <dgm:prSet/>
      <dgm:spPr/>
      <dgm:t>
        <a:bodyPr/>
        <a:lstStyle/>
        <a:p>
          <a:endParaRPr lang="en-US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D8691C7-F84B-48D2-9FA4-EB02D222080C}">
      <dgm:prSet phldrT="[Text]"/>
      <dgm:spPr>
        <a:solidFill>
          <a:srgbClr val="FFC000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b="1" dirty="0" smtClean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Supply strategy coordination and review sessions between business units</a:t>
          </a:r>
          <a:endParaRPr lang="en-US" b="1" dirty="0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5E2F343-FBB1-4A7F-A34E-08A6F00C43EB}" type="parTrans" cxnId="{3F36D4B6-961E-467C-B54D-7F4D0C4E8EB9}">
      <dgm:prSet/>
      <dgm:spPr/>
      <dgm:t>
        <a:bodyPr/>
        <a:lstStyle/>
        <a:p>
          <a:endParaRPr lang="en-US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DEEE258-2D59-4527-AF99-63E48520E225}" type="sibTrans" cxnId="{3F36D4B6-961E-467C-B54D-7F4D0C4E8EB9}">
      <dgm:prSet/>
      <dgm:spPr/>
      <dgm:t>
        <a:bodyPr/>
        <a:lstStyle/>
        <a:p>
          <a:endParaRPr lang="en-US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6CE51FD-B2E5-46BE-8F8E-595F5FEB83FB}">
      <dgm:prSet phldrT="[Text]"/>
      <dgm:spPr>
        <a:solidFill>
          <a:srgbClr val="FFC000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b="1" dirty="0" smtClean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Executive buyer-supplier council to coordinate with suppliers</a:t>
          </a:r>
          <a:endParaRPr lang="en-US" b="1" dirty="0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C0B453C-496F-4CC8-89C0-8721C5B37C7B}" type="parTrans" cxnId="{563B8D7D-EB90-4033-92F5-4FEF218FA02A}">
      <dgm:prSet/>
      <dgm:spPr/>
      <dgm:t>
        <a:bodyPr/>
        <a:lstStyle/>
        <a:p>
          <a:endParaRPr lang="en-US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E9A842B-2189-47F5-A99D-E64A4BCC463B}" type="sibTrans" cxnId="{563B8D7D-EB90-4033-92F5-4FEF218FA02A}">
      <dgm:prSet/>
      <dgm:spPr/>
      <dgm:t>
        <a:bodyPr/>
        <a:lstStyle/>
        <a:p>
          <a:endParaRPr lang="en-US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1323DF8-2733-433F-86D2-80CFBB1FCB67}">
      <dgm:prSet phldrT="[Text]"/>
      <dgm:spPr>
        <a:solidFill>
          <a:srgbClr val="FFC000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b="1" dirty="0" smtClean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Demand planning</a:t>
          </a:r>
          <a:endParaRPr lang="en-US" b="1" dirty="0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72D76C2-F2B3-41EB-BDB5-E20530B37B8E}" type="parTrans" cxnId="{159935DA-F296-46D8-847B-9D7FEDEDE8B5}">
      <dgm:prSet/>
      <dgm:spPr/>
      <dgm:t>
        <a:bodyPr/>
        <a:lstStyle/>
        <a:p>
          <a:endParaRPr lang="en-US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74F4EFC-2A9B-4F56-8F14-20620B5ADEA6}" type="sibTrans" cxnId="{159935DA-F296-46D8-847B-9D7FEDEDE8B5}">
      <dgm:prSet/>
      <dgm:spPr/>
      <dgm:t>
        <a:bodyPr/>
        <a:lstStyle/>
        <a:p>
          <a:endParaRPr lang="en-US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E2D0D23-C289-4FAA-BE5B-313AED958601}">
      <dgm:prSet phldrT="[Text]"/>
      <dgm:spPr>
        <a:solidFill>
          <a:srgbClr val="FFC000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b="1" dirty="0" smtClean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Order commitment, scheduling, and production management</a:t>
          </a:r>
          <a:endParaRPr lang="en-US" b="1" dirty="0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E095300-CA5A-4F79-92E6-19D57616C683}" type="parTrans" cxnId="{12910F4F-11A5-4B38-B80C-DD1EB481E689}">
      <dgm:prSet/>
      <dgm:spPr/>
      <dgm:t>
        <a:bodyPr/>
        <a:lstStyle/>
        <a:p>
          <a:endParaRPr lang="en-US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8F34AB7-E576-4486-9A50-61A3E44EFD56}" type="sibTrans" cxnId="{12910F4F-11A5-4B38-B80C-DD1EB481E689}">
      <dgm:prSet/>
      <dgm:spPr/>
      <dgm:t>
        <a:bodyPr/>
        <a:lstStyle/>
        <a:p>
          <a:endParaRPr lang="en-US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7FDC0D9-E90C-42FE-8F81-02E098AD6920}">
      <dgm:prSet phldrT="[Text]"/>
      <dgm:spPr>
        <a:solidFill>
          <a:srgbClr val="FFC000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b="1" dirty="0" smtClean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Distribution and transportation scheduling</a:t>
          </a:r>
          <a:endParaRPr lang="en-US" b="1" dirty="0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D892407-7903-4D19-AE8E-E60B7559A04F}" type="parTrans" cxnId="{E2A30B68-40C3-467D-9F1D-B3E7CA1E4187}">
      <dgm:prSet/>
      <dgm:spPr/>
      <dgm:t>
        <a:bodyPr/>
        <a:lstStyle/>
        <a:p>
          <a:endParaRPr lang="en-US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D89CEB1-2DFB-4A7D-99D3-9ACBEDAB5630}" type="sibTrans" cxnId="{E2A30B68-40C3-467D-9F1D-B3E7CA1E4187}">
      <dgm:prSet/>
      <dgm:spPr/>
      <dgm:t>
        <a:bodyPr/>
        <a:lstStyle/>
        <a:p>
          <a:endParaRPr lang="en-US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7A654EE-B3D2-4490-87CB-807B2C6DBD1B}">
      <dgm:prSet phldrT="[Text]"/>
      <dgm:spPr>
        <a:solidFill>
          <a:srgbClr val="FFC000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b="1" dirty="0" smtClean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Material replenishment</a:t>
          </a:r>
          <a:endParaRPr lang="en-US" b="1" dirty="0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34953B5-CA97-47E1-A0DB-4D953A5A6501}" type="parTrans" cxnId="{20EBDE21-DD13-4492-BD67-F499DE371231}">
      <dgm:prSet/>
      <dgm:spPr/>
      <dgm:t>
        <a:bodyPr/>
        <a:lstStyle/>
        <a:p>
          <a:endParaRPr lang="en-US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1BABC96-5D17-4A47-B142-0AAF6F96CD9A}" type="sibTrans" cxnId="{20EBDE21-DD13-4492-BD67-F499DE371231}">
      <dgm:prSet/>
      <dgm:spPr/>
      <dgm:t>
        <a:bodyPr/>
        <a:lstStyle/>
        <a:p>
          <a:endParaRPr lang="en-US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B023480-C3C9-40A8-8D17-43473E18B031}">
      <dgm:prSet phldrT="[Text]"/>
      <dgm:spPr>
        <a:solidFill>
          <a:srgbClr val="FFC000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b="1" dirty="0" smtClean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Reverse auctions</a:t>
          </a:r>
          <a:endParaRPr lang="en-US" b="1" dirty="0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5043A26-59FE-48AC-A51B-330C4835BD6D}" type="parTrans" cxnId="{296A399C-0354-43F0-A3D2-E71AB507C7AE}">
      <dgm:prSet/>
      <dgm:spPr/>
      <dgm:t>
        <a:bodyPr/>
        <a:lstStyle/>
        <a:p>
          <a:endParaRPr lang="en-US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8E12932-7D5B-4154-B00B-EE6AF7F49AA8}" type="sibTrans" cxnId="{296A399C-0354-43F0-A3D2-E71AB507C7AE}">
      <dgm:prSet/>
      <dgm:spPr/>
      <dgm:t>
        <a:bodyPr/>
        <a:lstStyle/>
        <a:p>
          <a:endParaRPr lang="en-US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89BE153-0C14-4A96-828B-D5F2C295A821}">
      <dgm:prSet phldrT="[Text]"/>
      <dgm:spPr>
        <a:solidFill>
          <a:srgbClr val="FFC000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b="1" dirty="0" smtClean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Use data from visible sources</a:t>
          </a:r>
          <a:endParaRPr lang="en-US" b="1" dirty="0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E81B39E-5B7C-48D9-A9A8-F9DFD72B436B}" type="parTrans" cxnId="{848AA263-37C7-4BB6-9FA1-93A37239E72D}">
      <dgm:prSet/>
      <dgm:spPr/>
      <dgm:t>
        <a:bodyPr/>
        <a:lstStyle/>
        <a:p>
          <a:endParaRPr lang="en-US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2ADA7C9-C2CA-47DE-8A30-2A1E2A0C830B}" type="sibTrans" cxnId="{848AA263-37C7-4BB6-9FA1-93A37239E72D}">
      <dgm:prSet/>
      <dgm:spPr/>
      <dgm:t>
        <a:bodyPr/>
        <a:lstStyle/>
        <a:p>
          <a:endParaRPr lang="en-US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777E082-ECC4-4716-A7C6-4AEA06D46E12}">
      <dgm:prSet phldrT="[Text]"/>
      <dgm:spPr>
        <a:solidFill>
          <a:srgbClr val="FFC000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b="1" dirty="0" smtClean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Quantify what creates value</a:t>
          </a:r>
          <a:endParaRPr lang="en-US" b="1" dirty="0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EE7BC1A-6C07-4074-8FEB-5A2E8D20802D}" type="parTrans" cxnId="{A8096CA7-B349-4555-AEC7-AD82F76537B9}">
      <dgm:prSet/>
      <dgm:spPr/>
      <dgm:t>
        <a:bodyPr/>
        <a:lstStyle/>
        <a:p>
          <a:endParaRPr lang="en-US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634A9A6-8CEE-4142-BC36-8648E0203286}" type="sibTrans" cxnId="{A8096CA7-B349-4555-AEC7-AD82F76537B9}">
      <dgm:prSet/>
      <dgm:spPr/>
      <dgm:t>
        <a:bodyPr/>
        <a:lstStyle/>
        <a:p>
          <a:endParaRPr lang="en-US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4B96794-B434-4839-8ECC-AF47F83D1014}">
      <dgm:prSet phldrT="[Text]"/>
      <dgm:spPr>
        <a:solidFill>
          <a:srgbClr val="FFC000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b="1" dirty="0" smtClean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Use goals that change over time</a:t>
          </a:r>
          <a:endParaRPr lang="en-US" b="1" dirty="0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529073B-A18C-4477-9E48-26D534084D6B}" type="parTrans" cxnId="{EB029BAF-0685-4E47-B6F3-086FDCC93163}">
      <dgm:prSet/>
      <dgm:spPr/>
      <dgm:t>
        <a:bodyPr/>
        <a:lstStyle/>
        <a:p>
          <a:endParaRPr lang="en-US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E6D91D3-5FD2-4C76-825C-796853D3AA42}" type="sibTrans" cxnId="{EB029BAF-0685-4E47-B6F3-086FDCC93163}">
      <dgm:prSet/>
      <dgm:spPr/>
      <dgm:t>
        <a:bodyPr/>
        <a:lstStyle/>
        <a:p>
          <a:endParaRPr lang="en-US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62CE76A-CAFE-4F15-9A79-F54C2D836F57}">
      <dgm:prSet phldrT="[Text]"/>
      <dgm:spPr>
        <a:solidFill>
          <a:srgbClr val="FFC000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b="1" dirty="0" smtClean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Rely on benchmarking to establish performance targets</a:t>
          </a:r>
          <a:endParaRPr lang="en-US" b="1" dirty="0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8BC1977-A50E-484C-9B40-C55E218C011B}" type="parTrans" cxnId="{807AABD3-AC29-4271-9C57-74DE3CC2B58F}">
      <dgm:prSet/>
      <dgm:spPr/>
      <dgm:t>
        <a:bodyPr/>
        <a:lstStyle/>
        <a:p>
          <a:endParaRPr lang="en-US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F7402ED-15AE-4264-AD5F-30C07BB01BE6}" type="sibTrans" cxnId="{807AABD3-AC29-4271-9C57-74DE3CC2B58F}">
      <dgm:prSet/>
      <dgm:spPr/>
      <dgm:t>
        <a:bodyPr/>
        <a:lstStyle/>
        <a:p>
          <a:endParaRPr lang="en-US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8CA3EE2-1EB5-4A3A-B464-64C8C50CE53D}">
      <dgm:prSet phldrT="[Text]"/>
      <dgm:spPr>
        <a:solidFill>
          <a:srgbClr val="FFC000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b="1" dirty="0" smtClean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Link to business goals and objectives</a:t>
          </a:r>
          <a:endParaRPr lang="en-US" b="1" dirty="0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C6008C7-B9B4-485F-95BC-916A0506768C}" type="parTrans" cxnId="{2F7B4A03-B8EE-469D-86A7-C970A9C5AA69}">
      <dgm:prSet/>
      <dgm:spPr/>
      <dgm:t>
        <a:bodyPr/>
        <a:lstStyle/>
        <a:p>
          <a:endParaRPr lang="en-US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AEF3B40-E105-4A9A-8A50-02EDEA9F9390}" type="sibTrans" cxnId="{2F7B4A03-B8EE-469D-86A7-C970A9C5AA69}">
      <dgm:prSet/>
      <dgm:spPr/>
      <dgm:t>
        <a:bodyPr/>
        <a:lstStyle/>
        <a:p>
          <a:endParaRPr lang="en-US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4C1E586-A621-48B0-962B-9BC49040B70E}">
      <dgm:prSet phldrT="[Text]"/>
      <dgm:spPr>
        <a:solidFill>
          <a:srgbClr val="FFC000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b="1" dirty="0" smtClean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Feature efficiency and effectiveness measures</a:t>
          </a:r>
          <a:endParaRPr lang="en-US" b="1" dirty="0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77F6167-DC15-4AFE-9546-11A413F6CF03}" type="parTrans" cxnId="{AE3329B0-EECB-4FBE-A460-B3AB2ECC73C0}">
      <dgm:prSet/>
      <dgm:spPr/>
      <dgm:t>
        <a:bodyPr/>
        <a:lstStyle/>
        <a:p>
          <a:endParaRPr lang="en-US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09D75A2-EFEE-4100-96BB-AF49EA832660}" type="sibTrans" cxnId="{AE3329B0-EECB-4FBE-A460-B3AB2ECC73C0}">
      <dgm:prSet/>
      <dgm:spPr/>
      <dgm:t>
        <a:bodyPr/>
        <a:lstStyle/>
        <a:p>
          <a:endParaRPr lang="en-US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3AB7900-B566-458E-B4E3-839261FFF2FC}">
      <dgm:prSet phldrT="[Text]"/>
      <dgm:spPr>
        <a:solidFill>
          <a:srgbClr val="FFC000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b="1" dirty="0" smtClean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Assign ownership and accountability</a:t>
          </a:r>
          <a:endParaRPr lang="en-US" b="1" dirty="0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9A14A46-8CF3-4F2A-B6B5-F150AE7166BA}" type="parTrans" cxnId="{1D3D1C7D-036F-41CF-A85D-1694C53ED488}">
      <dgm:prSet/>
      <dgm:spPr/>
      <dgm:t>
        <a:bodyPr/>
        <a:lstStyle/>
        <a:p>
          <a:endParaRPr lang="en-US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08C034E-8E2B-41E5-96DD-59AA741A6F01}" type="sibTrans" cxnId="{1D3D1C7D-036F-41CF-A85D-1694C53ED488}">
      <dgm:prSet/>
      <dgm:spPr/>
      <dgm:t>
        <a:bodyPr/>
        <a:lstStyle/>
        <a:p>
          <a:endParaRPr lang="en-US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E7CA6A0-19D7-48FC-806C-2FA995436722}">
      <dgm:prSet phldrT="[Text]"/>
      <dgm:spPr>
        <a:solidFill>
          <a:srgbClr val="FFC000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b="1" dirty="0" smtClean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Analyze big data</a:t>
          </a:r>
          <a:endParaRPr lang="en-US" b="1" dirty="0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B3D9114-C88A-4933-893A-638D58D065EE}" type="parTrans" cxnId="{7D3A97A0-8F09-417A-89CC-9420883FAAB0}">
      <dgm:prSet/>
      <dgm:spPr/>
      <dgm:t>
        <a:bodyPr/>
        <a:lstStyle/>
        <a:p>
          <a:endParaRPr lang="en-US"/>
        </a:p>
      </dgm:t>
    </dgm:pt>
    <dgm:pt modelId="{B2EEF6AA-6617-47E7-B1E9-C7D5EA9A569A}" type="sibTrans" cxnId="{7D3A97A0-8F09-417A-89CC-9420883FAAB0}">
      <dgm:prSet/>
      <dgm:spPr/>
      <dgm:t>
        <a:bodyPr/>
        <a:lstStyle/>
        <a:p>
          <a:endParaRPr lang="en-US"/>
        </a:p>
      </dgm:t>
    </dgm:pt>
    <dgm:pt modelId="{1EA95E1F-D43F-45BD-A599-28697D392A90}">
      <dgm:prSet phldrT="[Text]"/>
      <dgm:spPr>
        <a:solidFill>
          <a:srgbClr val="FFC000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b="1" dirty="0" smtClean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Utilize mobile devices</a:t>
          </a:r>
          <a:endParaRPr lang="en-US" b="1" dirty="0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4738378-BF2F-4CF3-B346-261F3F804809}" type="parTrans" cxnId="{ABE5AE7F-8CDF-44C4-A889-B7406B123FB1}">
      <dgm:prSet/>
      <dgm:spPr/>
      <dgm:t>
        <a:bodyPr/>
        <a:lstStyle/>
        <a:p>
          <a:endParaRPr lang="en-US"/>
        </a:p>
      </dgm:t>
    </dgm:pt>
    <dgm:pt modelId="{DB72B0FA-FE26-40D5-B127-66A844348265}" type="sibTrans" cxnId="{ABE5AE7F-8CDF-44C4-A889-B7406B123FB1}">
      <dgm:prSet/>
      <dgm:spPr/>
      <dgm:t>
        <a:bodyPr/>
        <a:lstStyle/>
        <a:p>
          <a:endParaRPr lang="en-US"/>
        </a:p>
      </dgm:t>
    </dgm:pt>
    <dgm:pt modelId="{FE7C0F3A-F0B1-476B-A5C5-5E12524CB218}">
      <dgm:prSet phldrT="[Text]"/>
      <dgm:spPr>
        <a:solidFill>
          <a:srgbClr val="FFC000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b="1" dirty="0" smtClean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Requisition to pay systems</a:t>
          </a:r>
          <a:endParaRPr lang="en-US" b="1" dirty="0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9BB0CF7-BC1B-44FE-A811-4DC886678CD7}" type="parTrans" cxnId="{CC5A058F-EF0B-4F4A-9952-06ACFE6F686E}">
      <dgm:prSet/>
      <dgm:spPr/>
      <dgm:t>
        <a:bodyPr/>
        <a:lstStyle/>
        <a:p>
          <a:endParaRPr lang="en-US"/>
        </a:p>
      </dgm:t>
    </dgm:pt>
    <dgm:pt modelId="{956D5ED0-89E0-4137-A935-0032A0CFDDBF}" type="sibTrans" cxnId="{CC5A058F-EF0B-4F4A-9952-06ACFE6F686E}">
      <dgm:prSet/>
      <dgm:spPr/>
      <dgm:t>
        <a:bodyPr/>
        <a:lstStyle/>
        <a:p>
          <a:endParaRPr lang="en-US"/>
        </a:p>
      </dgm:t>
    </dgm:pt>
    <dgm:pt modelId="{6E3487A2-D812-4913-B808-D32F4BFCF9D9}">
      <dgm:prSet phldrT="[Text]"/>
      <dgm:spPr>
        <a:solidFill>
          <a:srgbClr val="FFC000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b="1" dirty="0" smtClean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Intranets</a:t>
          </a:r>
          <a:endParaRPr lang="en-US" b="1" dirty="0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42F81FF-1258-4679-983C-0031749C01CB}" type="parTrans" cxnId="{F5C7E894-3E63-4ECC-8237-260814632A1D}">
      <dgm:prSet/>
      <dgm:spPr/>
      <dgm:t>
        <a:bodyPr/>
        <a:lstStyle/>
        <a:p>
          <a:endParaRPr lang="en-US"/>
        </a:p>
      </dgm:t>
    </dgm:pt>
    <dgm:pt modelId="{0AF64A88-6551-4D30-88F7-3802D08B5233}" type="sibTrans" cxnId="{F5C7E894-3E63-4ECC-8237-260814632A1D}">
      <dgm:prSet/>
      <dgm:spPr/>
      <dgm:t>
        <a:bodyPr/>
        <a:lstStyle/>
        <a:p>
          <a:endParaRPr lang="en-US"/>
        </a:p>
      </dgm:t>
    </dgm:pt>
    <dgm:pt modelId="{B01D6BE9-CA87-4E13-A9F7-A9E18C644C7B}">
      <dgm:prSet phldrT="[Text]"/>
      <dgm:spPr>
        <a:solidFill>
          <a:srgbClr val="FFC000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b="1" dirty="0" smtClean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Webinars and podcasts</a:t>
          </a:r>
          <a:endParaRPr lang="en-US" b="1" dirty="0">
            <a:solidFill>
              <a:srgbClr val="0000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2237362-30DE-4BF4-8BBB-FD87D71AA5CE}" type="parTrans" cxnId="{5389C1C5-AAFF-4AEC-9016-BA61454BB0C5}">
      <dgm:prSet/>
      <dgm:spPr/>
      <dgm:t>
        <a:bodyPr/>
        <a:lstStyle/>
        <a:p>
          <a:endParaRPr lang="en-US"/>
        </a:p>
      </dgm:t>
    </dgm:pt>
    <dgm:pt modelId="{464F68C7-B711-43F8-AF05-658FF7B53AFE}" type="sibTrans" cxnId="{5389C1C5-AAFF-4AEC-9016-BA61454BB0C5}">
      <dgm:prSet/>
      <dgm:spPr/>
      <dgm:t>
        <a:bodyPr/>
        <a:lstStyle/>
        <a:p>
          <a:endParaRPr lang="en-US"/>
        </a:p>
      </dgm:t>
    </dgm:pt>
    <dgm:pt modelId="{3E33358C-B29C-4579-A112-6E0DE1F5F50A}" type="pres">
      <dgm:prSet presAssocID="{7E0D30B9-081D-4495-A797-4DE2EA39D58A}" presName="theList" presStyleCnt="0">
        <dgm:presLayoutVars>
          <dgm:dir/>
          <dgm:animLvl val="lvl"/>
          <dgm:resizeHandles val="exact"/>
        </dgm:presLayoutVars>
      </dgm:prSet>
      <dgm:spPr/>
    </dgm:pt>
    <dgm:pt modelId="{4BBDA6FC-6EAE-419C-889F-2F7CD53FE84C}" type="pres">
      <dgm:prSet presAssocID="{20776A0F-FC51-4894-A41F-72A755BB0E2F}" presName="compNode" presStyleCnt="0"/>
      <dgm:spPr/>
    </dgm:pt>
    <dgm:pt modelId="{0EBEE9A2-1D6D-426E-95A3-5AD95E6A9F8F}" type="pres">
      <dgm:prSet presAssocID="{20776A0F-FC51-4894-A41F-72A755BB0E2F}" presName="aNode" presStyleLbl="bgShp" presStyleIdx="0" presStyleCnt="4"/>
      <dgm:spPr/>
      <dgm:t>
        <a:bodyPr/>
        <a:lstStyle/>
        <a:p>
          <a:endParaRPr lang="en-US"/>
        </a:p>
      </dgm:t>
    </dgm:pt>
    <dgm:pt modelId="{60A13507-6552-4B5B-903B-9312E19BE8CE}" type="pres">
      <dgm:prSet presAssocID="{20776A0F-FC51-4894-A41F-72A755BB0E2F}" presName="textNode" presStyleLbl="bgShp" presStyleIdx="0" presStyleCnt="4"/>
      <dgm:spPr/>
      <dgm:t>
        <a:bodyPr/>
        <a:lstStyle/>
        <a:p>
          <a:endParaRPr lang="en-US"/>
        </a:p>
      </dgm:t>
    </dgm:pt>
    <dgm:pt modelId="{B9ED78FA-9A2B-4980-9CC5-5ACA056BF458}" type="pres">
      <dgm:prSet presAssocID="{20776A0F-FC51-4894-A41F-72A755BB0E2F}" presName="compChildNode" presStyleCnt="0"/>
      <dgm:spPr/>
    </dgm:pt>
    <dgm:pt modelId="{B99645DA-266C-4B4F-96AD-89986F257B9B}" type="pres">
      <dgm:prSet presAssocID="{20776A0F-FC51-4894-A41F-72A755BB0E2F}" presName="theInnerList" presStyleCnt="0"/>
      <dgm:spPr/>
    </dgm:pt>
    <dgm:pt modelId="{BA96E2FC-31C9-4E94-A5E2-219DD85355F6}" type="pres">
      <dgm:prSet presAssocID="{C14AE430-065F-47D4-87D8-1CCCBDBADC96}" presName="childNode" presStyleLbl="node1" presStyleIdx="0" presStyleCnt="29" custLinFactNeighborX="1038" custLinFactNeighborY="-3384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A7E79C8-9E5C-4FE2-920A-6FC12ACB1398}" type="pres">
      <dgm:prSet presAssocID="{C14AE430-065F-47D4-87D8-1CCCBDBADC96}" presName="aSpace2" presStyleCnt="0"/>
      <dgm:spPr/>
    </dgm:pt>
    <dgm:pt modelId="{B4EA416C-0577-4B59-95A7-B72215E375A5}" type="pres">
      <dgm:prSet presAssocID="{3A06D19C-8AD6-4389-9336-EAF1B34CB54F}" presName="childNode" presStyleLbl="node1" presStyleIdx="1" presStyleCnt="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EE0B924-BFB5-4576-82CD-E9DAF584DEFE}" type="pres">
      <dgm:prSet presAssocID="{3A06D19C-8AD6-4389-9336-EAF1B34CB54F}" presName="aSpace2" presStyleCnt="0"/>
      <dgm:spPr/>
    </dgm:pt>
    <dgm:pt modelId="{377A6966-69A2-4AE5-ADA4-8F34E615A308}" type="pres">
      <dgm:prSet presAssocID="{CFE2A555-024F-4C97-8F46-5D91F1E537F8}" presName="childNode" presStyleLbl="node1" presStyleIdx="2" presStyleCnt="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14886B-F0D3-4CDB-B2D4-477BA276E6CB}" type="pres">
      <dgm:prSet presAssocID="{CFE2A555-024F-4C97-8F46-5D91F1E537F8}" presName="aSpace2" presStyleCnt="0"/>
      <dgm:spPr/>
    </dgm:pt>
    <dgm:pt modelId="{536C999D-DBA7-458D-B617-252519C99EDE}" type="pres">
      <dgm:prSet presAssocID="{82D81B3E-9232-4AA5-AE50-CE71518319E2}" presName="childNode" presStyleLbl="node1" presStyleIdx="3" presStyleCnt="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880A38-7A51-46D2-A88D-8D17682912C6}" type="pres">
      <dgm:prSet presAssocID="{82D81B3E-9232-4AA5-AE50-CE71518319E2}" presName="aSpace2" presStyleCnt="0"/>
      <dgm:spPr/>
    </dgm:pt>
    <dgm:pt modelId="{4FBB2CAD-71F6-4A71-A31E-C15D8630188D}" type="pres">
      <dgm:prSet presAssocID="{D28B0B23-9F82-4E09-84BF-B9B4E72CB52A}" presName="childNode" presStyleLbl="node1" presStyleIdx="4" presStyleCnt="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307B1D-BA95-4DAA-AFAA-D6BB74DF1059}" type="pres">
      <dgm:prSet presAssocID="{D28B0B23-9F82-4E09-84BF-B9B4E72CB52A}" presName="aSpace2" presStyleCnt="0"/>
      <dgm:spPr/>
    </dgm:pt>
    <dgm:pt modelId="{DBB7EB49-56C1-4D6B-9562-635793C8B75F}" type="pres">
      <dgm:prSet presAssocID="{7459DBBA-E28D-47E7-8187-88B9A35192C7}" presName="childNode" presStyleLbl="node1" presStyleIdx="5" presStyleCnt="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1118005-B7F4-4D6C-91E2-0A06636BC7C3}" type="pres">
      <dgm:prSet presAssocID="{7459DBBA-E28D-47E7-8187-88B9A35192C7}" presName="aSpace2" presStyleCnt="0"/>
      <dgm:spPr/>
    </dgm:pt>
    <dgm:pt modelId="{32381C3E-003D-4663-8039-9DAB89C6C160}" type="pres">
      <dgm:prSet presAssocID="{5E7CA6A0-19D7-48FC-806C-2FA995436722}" presName="childNode" presStyleLbl="node1" presStyleIdx="6" presStyleCnt="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40F7AB-D722-45EC-BC50-E28D71EDC58B}" type="pres">
      <dgm:prSet presAssocID="{5E7CA6A0-19D7-48FC-806C-2FA995436722}" presName="aSpace2" presStyleCnt="0"/>
      <dgm:spPr/>
    </dgm:pt>
    <dgm:pt modelId="{63D7F2C0-BB73-4BA1-84CB-69F778C7DD9C}" type="pres">
      <dgm:prSet presAssocID="{1EA95E1F-D43F-45BD-A599-28697D392A90}" presName="childNode" presStyleLbl="node1" presStyleIdx="7" presStyleCnt="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B3058C2-2711-4B73-A6A1-287BAC42BFE6}" type="pres">
      <dgm:prSet presAssocID="{20776A0F-FC51-4894-A41F-72A755BB0E2F}" presName="aSpace" presStyleCnt="0"/>
      <dgm:spPr/>
    </dgm:pt>
    <dgm:pt modelId="{31BCFE95-29D6-461D-ACF5-BA35322533FF}" type="pres">
      <dgm:prSet presAssocID="{94DE8B55-E5E2-475B-89EC-DB19CB5ACAA0}" presName="compNode" presStyleCnt="0"/>
      <dgm:spPr/>
    </dgm:pt>
    <dgm:pt modelId="{36DB2CB3-ECCA-485E-9BB8-DDBDA5FD1991}" type="pres">
      <dgm:prSet presAssocID="{94DE8B55-E5E2-475B-89EC-DB19CB5ACAA0}" presName="aNode" presStyleLbl="bgShp" presStyleIdx="1" presStyleCnt="4"/>
      <dgm:spPr/>
      <dgm:t>
        <a:bodyPr/>
        <a:lstStyle/>
        <a:p>
          <a:endParaRPr lang="en-US"/>
        </a:p>
      </dgm:t>
    </dgm:pt>
    <dgm:pt modelId="{2625939C-AA51-44BC-A65F-A5D1262CCC45}" type="pres">
      <dgm:prSet presAssocID="{94DE8B55-E5E2-475B-89EC-DB19CB5ACAA0}" presName="textNode" presStyleLbl="bgShp" presStyleIdx="1" presStyleCnt="4"/>
      <dgm:spPr/>
      <dgm:t>
        <a:bodyPr/>
        <a:lstStyle/>
        <a:p>
          <a:endParaRPr lang="en-US"/>
        </a:p>
      </dgm:t>
    </dgm:pt>
    <dgm:pt modelId="{64BF0F99-331F-4336-A57A-28880E947DCD}" type="pres">
      <dgm:prSet presAssocID="{94DE8B55-E5E2-475B-89EC-DB19CB5ACAA0}" presName="compChildNode" presStyleCnt="0"/>
      <dgm:spPr/>
    </dgm:pt>
    <dgm:pt modelId="{AA799175-61E4-4768-941C-6C2C80AE3EB1}" type="pres">
      <dgm:prSet presAssocID="{94DE8B55-E5E2-475B-89EC-DB19CB5ACAA0}" presName="theInnerList" presStyleCnt="0"/>
      <dgm:spPr/>
    </dgm:pt>
    <dgm:pt modelId="{F5BF6E16-0FA5-4121-A461-8CCF515400EB}" type="pres">
      <dgm:prSet presAssocID="{60AE9336-809C-4BA6-8597-AF5EBD950283}" presName="childNode" presStyleLbl="node1" presStyleIdx="8" presStyleCnt="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C76DD4-E7C7-4732-B424-8963B13AE56F}" type="pres">
      <dgm:prSet presAssocID="{60AE9336-809C-4BA6-8597-AF5EBD950283}" presName="aSpace2" presStyleCnt="0"/>
      <dgm:spPr/>
    </dgm:pt>
    <dgm:pt modelId="{5C31229B-A564-46C2-A170-A173CD3B4ECD}" type="pres">
      <dgm:prSet presAssocID="{926BEFCA-DA64-433C-8FF5-8FC1037E5B8A}" presName="childNode" presStyleLbl="node1" presStyleIdx="9" presStyleCnt="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8F3072-4320-4548-ADCE-85CCEC3E9753}" type="pres">
      <dgm:prSet presAssocID="{926BEFCA-DA64-433C-8FF5-8FC1037E5B8A}" presName="aSpace2" presStyleCnt="0"/>
      <dgm:spPr/>
    </dgm:pt>
    <dgm:pt modelId="{C3EEA42A-89A5-4499-B5FC-21764B0A8DCB}" type="pres">
      <dgm:prSet presAssocID="{B1771A9A-7DB2-426F-9944-C90DFE451567}" presName="childNode" presStyleLbl="node1" presStyleIdx="10" presStyleCnt="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0E656B-D806-4558-A020-B61F77657133}" type="pres">
      <dgm:prSet presAssocID="{B1771A9A-7DB2-426F-9944-C90DFE451567}" presName="aSpace2" presStyleCnt="0"/>
      <dgm:spPr/>
    </dgm:pt>
    <dgm:pt modelId="{2D4D6BCA-E533-49B0-A6DB-7BE91C14584B}" type="pres">
      <dgm:prSet presAssocID="{4382DB86-A41E-4BEC-9591-AEFE3EAF2B8D}" presName="childNode" presStyleLbl="node1" presStyleIdx="11" presStyleCnt="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5C5659-6318-480F-B1FB-C15CD2B72DAD}" type="pres">
      <dgm:prSet presAssocID="{4382DB86-A41E-4BEC-9591-AEFE3EAF2B8D}" presName="aSpace2" presStyleCnt="0"/>
      <dgm:spPr/>
    </dgm:pt>
    <dgm:pt modelId="{4C199106-3FA3-435E-8732-EE2DC01DDE65}" type="pres">
      <dgm:prSet presAssocID="{9D8691C7-F84B-48D2-9FA4-EB02D222080C}" presName="childNode" presStyleLbl="node1" presStyleIdx="12" presStyleCnt="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BA91F6-6009-4B61-87EB-C399C9BAD6AC}" type="pres">
      <dgm:prSet presAssocID="{9D8691C7-F84B-48D2-9FA4-EB02D222080C}" presName="aSpace2" presStyleCnt="0"/>
      <dgm:spPr/>
    </dgm:pt>
    <dgm:pt modelId="{C9457CA2-10E0-4916-B356-DBC78D01EF0B}" type="pres">
      <dgm:prSet presAssocID="{C6CE51FD-B2E5-46BE-8F8E-595F5FEB83FB}" presName="childNode" presStyleLbl="node1" presStyleIdx="13" presStyleCnt="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A7D8A3-DAD2-4C59-8464-A6ABC4EC0E52}" type="pres">
      <dgm:prSet presAssocID="{94DE8B55-E5E2-475B-89EC-DB19CB5ACAA0}" presName="aSpace" presStyleCnt="0"/>
      <dgm:spPr/>
    </dgm:pt>
    <dgm:pt modelId="{04705E08-7B2F-47C2-9ADA-0A5D9173D339}" type="pres">
      <dgm:prSet presAssocID="{4C192E4C-2B41-4E83-80E3-F2B3B249FEEB}" presName="compNode" presStyleCnt="0"/>
      <dgm:spPr/>
    </dgm:pt>
    <dgm:pt modelId="{7DAB6D87-52B4-481C-8F93-CD834A3EEB8C}" type="pres">
      <dgm:prSet presAssocID="{4C192E4C-2B41-4E83-80E3-F2B3B249FEEB}" presName="aNode" presStyleLbl="bgShp" presStyleIdx="2" presStyleCnt="4"/>
      <dgm:spPr/>
      <dgm:t>
        <a:bodyPr/>
        <a:lstStyle/>
        <a:p>
          <a:endParaRPr lang="en-US"/>
        </a:p>
      </dgm:t>
    </dgm:pt>
    <dgm:pt modelId="{7986FEF0-4571-4FCC-923F-F95B63DB20A5}" type="pres">
      <dgm:prSet presAssocID="{4C192E4C-2B41-4E83-80E3-F2B3B249FEEB}" presName="textNode" presStyleLbl="bgShp" presStyleIdx="2" presStyleCnt="4"/>
      <dgm:spPr/>
      <dgm:t>
        <a:bodyPr/>
        <a:lstStyle/>
        <a:p>
          <a:endParaRPr lang="en-US"/>
        </a:p>
      </dgm:t>
    </dgm:pt>
    <dgm:pt modelId="{15D46670-ADA2-4DFE-B195-29B968F712A7}" type="pres">
      <dgm:prSet presAssocID="{4C192E4C-2B41-4E83-80E3-F2B3B249FEEB}" presName="compChildNode" presStyleCnt="0"/>
      <dgm:spPr/>
    </dgm:pt>
    <dgm:pt modelId="{D7D3FB61-310D-4AD9-91F8-56A72CA79976}" type="pres">
      <dgm:prSet presAssocID="{4C192E4C-2B41-4E83-80E3-F2B3B249FEEB}" presName="theInnerList" presStyleCnt="0"/>
      <dgm:spPr/>
    </dgm:pt>
    <dgm:pt modelId="{2FACEC1C-3B1F-4FF0-8894-712CB54DDA03}" type="pres">
      <dgm:prSet presAssocID="{11323DF8-2733-433F-86D2-80CFBB1FCB67}" presName="childNode" presStyleLbl="node1" presStyleIdx="14" presStyleCnt="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1E71EF3-AB95-4256-B836-1DBAB29D65CE}" type="pres">
      <dgm:prSet presAssocID="{11323DF8-2733-433F-86D2-80CFBB1FCB67}" presName="aSpace2" presStyleCnt="0"/>
      <dgm:spPr/>
    </dgm:pt>
    <dgm:pt modelId="{2BFAA439-F19C-48B2-9272-8A99CA372CEB}" type="pres">
      <dgm:prSet presAssocID="{DE2D0D23-C289-4FAA-BE5B-313AED958601}" presName="childNode" presStyleLbl="node1" presStyleIdx="15" presStyleCnt="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F2EF16B-17F8-4E9F-924F-670236FDCC2B}" type="pres">
      <dgm:prSet presAssocID="{DE2D0D23-C289-4FAA-BE5B-313AED958601}" presName="aSpace2" presStyleCnt="0"/>
      <dgm:spPr/>
    </dgm:pt>
    <dgm:pt modelId="{CF9DFE2A-9151-4DBB-9E3F-73856066EA52}" type="pres">
      <dgm:prSet presAssocID="{07FDC0D9-E90C-42FE-8F81-02E098AD6920}" presName="childNode" presStyleLbl="node1" presStyleIdx="16" presStyleCnt="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87ACE93-5A37-4058-BB93-2C867900F307}" type="pres">
      <dgm:prSet presAssocID="{07FDC0D9-E90C-42FE-8F81-02E098AD6920}" presName="aSpace2" presStyleCnt="0"/>
      <dgm:spPr/>
    </dgm:pt>
    <dgm:pt modelId="{A1BC118C-2A53-47A6-B88C-CFDA1F64311F}" type="pres">
      <dgm:prSet presAssocID="{B7A654EE-B3D2-4490-87CB-807B2C6DBD1B}" presName="childNode" presStyleLbl="node1" presStyleIdx="17" presStyleCnt="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0292B3F-2F91-47F2-8387-1CF50D7FA302}" type="pres">
      <dgm:prSet presAssocID="{B7A654EE-B3D2-4490-87CB-807B2C6DBD1B}" presName="aSpace2" presStyleCnt="0"/>
      <dgm:spPr/>
    </dgm:pt>
    <dgm:pt modelId="{D85588A0-766C-4BED-B0D7-0738170B3B82}" type="pres">
      <dgm:prSet presAssocID="{4B023480-C3C9-40A8-8D17-43473E18B031}" presName="childNode" presStyleLbl="node1" presStyleIdx="18" presStyleCnt="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CFA569-924A-4A57-84E7-7C1678F3A18B}" type="pres">
      <dgm:prSet presAssocID="{4B023480-C3C9-40A8-8D17-43473E18B031}" presName="aSpace2" presStyleCnt="0"/>
      <dgm:spPr/>
    </dgm:pt>
    <dgm:pt modelId="{6C7D11FB-92D6-4108-8340-B52B478BC068}" type="pres">
      <dgm:prSet presAssocID="{FE7C0F3A-F0B1-476B-A5C5-5E12524CB218}" presName="childNode" presStyleLbl="node1" presStyleIdx="19" presStyleCnt="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A0D4D4-2481-4468-B5E7-21B1FA8296A0}" type="pres">
      <dgm:prSet presAssocID="{FE7C0F3A-F0B1-476B-A5C5-5E12524CB218}" presName="aSpace2" presStyleCnt="0"/>
      <dgm:spPr/>
    </dgm:pt>
    <dgm:pt modelId="{E97718CB-CC71-477C-8364-C25A64011E61}" type="pres">
      <dgm:prSet presAssocID="{6E3487A2-D812-4913-B808-D32F4BFCF9D9}" presName="childNode" presStyleLbl="node1" presStyleIdx="20" presStyleCnt="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6ECA92-85D8-45CA-8B8F-9472B8370644}" type="pres">
      <dgm:prSet presAssocID="{6E3487A2-D812-4913-B808-D32F4BFCF9D9}" presName="aSpace2" presStyleCnt="0"/>
      <dgm:spPr/>
    </dgm:pt>
    <dgm:pt modelId="{24CA4C7D-37FC-4254-B580-B91F7B8E7208}" type="pres">
      <dgm:prSet presAssocID="{B01D6BE9-CA87-4E13-A9F7-A9E18C644C7B}" presName="childNode" presStyleLbl="node1" presStyleIdx="21" presStyleCnt="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295FE2-7AEE-49B8-903B-030439A544D8}" type="pres">
      <dgm:prSet presAssocID="{4C192E4C-2B41-4E83-80E3-F2B3B249FEEB}" presName="aSpace" presStyleCnt="0"/>
      <dgm:spPr/>
    </dgm:pt>
    <dgm:pt modelId="{76D2AA4D-77E5-41AD-A9B7-4E2858A4B9D7}" type="pres">
      <dgm:prSet presAssocID="{F89E4FD0-5DE8-4454-8F9B-5A8006C6890A}" presName="compNode" presStyleCnt="0"/>
      <dgm:spPr/>
    </dgm:pt>
    <dgm:pt modelId="{5C875989-A678-4738-9823-4EBA6B00E59F}" type="pres">
      <dgm:prSet presAssocID="{F89E4FD0-5DE8-4454-8F9B-5A8006C6890A}" presName="aNode" presStyleLbl="bgShp" presStyleIdx="3" presStyleCnt="4"/>
      <dgm:spPr/>
      <dgm:t>
        <a:bodyPr/>
        <a:lstStyle/>
        <a:p>
          <a:endParaRPr lang="en-US"/>
        </a:p>
      </dgm:t>
    </dgm:pt>
    <dgm:pt modelId="{C9F5E701-D1B8-45E0-92E0-49FDFF50543E}" type="pres">
      <dgm:prSet presAssocID="{F89E4FD0-5DE8-4454-8F9B-5A8006C6890A}" presName="textNode" presStyleLbl="bgShp" presStyleIdx="3" presStyleCnt="4"/>
      <dgm:spPr/>
      <dgm:t>
        <a:bodyPr/>
        <a:lstStyle/>
        <a:p>
          <a:endParaRPr lang="en-US"/>
        </a:p>
      </dgm:t>
    </dgm:pt>
    <dgm:pt modelId="{864A45C9-A578-4673-9413-F0297E0CEC38}" type="pres">
      <dgm:prSet presAssocID="{F89E4FD0-5DE8-4454-8F9B-5A8006C6890A}" presName="compChildNode" presStyleCnt="0"/>
      <dgm:spPr/>
    </dgm:pt>
    <dgm:pt modelId="{5A6BB13D-D48D-4DFD-98AB-1EC665BF8839}" type="pres">
      <dgm:prSet presAssocID="{F89E4FD0-5DE8-4454-8F9B-5A8006C6890A}" presName="theInnerList" presStyleCnt="0"/>
      <dgm:spPr/>
    </dgm:pt>
    <dgm:pt modelId="{38CBB6EB-8209-4F72-834A-2978B5E520B5}" type="pres">
      <dgm:prSet presAssocID="{E89BE153-0C14-4A96-828B-D5F2C295A821}" presName="childNode" presStyleLbl="node1" presStyleIdx="22" presStyleCnt="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AA3B88-FC08-419B-90BA-66BE89DF6712}" type="pres">
      <dgm:prSet presAssocID="{E89BE153-0C14-4A96-828B-D5F2C295A821}" presName="aSpace2" presStyleCnt="0"/>
      <dgm:spPr/>
    </dgm:pt>
    <dgm:pt modelId="{4CA47111-94A6-46D7-A198-9BC3D1E9335C}" type="pres">
      <dgm:prSet presAssocID="{D777E082-ECC4-4716-A7C6-4AEA06D46E12}" presName="childNode" presStyleLbl="node1" presStyleIdx="23" presStyleCnt="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15CCA0-0224-4F60-B115-5BF2285D88BF}" type="pres">
      <dgm:prSet presAssocID="{D777E082-ECC4-4716-A7C6-4AEA06D46E12}" presName="aSpace2" presStyleCnt="0"/>
      <dgm:spPr/>
    </dgm:pt>
    <dgm:pt modelId="{81460FE6-EA56-4B53-8844-7882F3FA6094}" type="pres">
      <dgm:prSet presAssocID="{74B96794-B434-4839-8ECC-AF47F83D1014}" presName="childNode" presStyleLbl="node1" presStyleIdx="24" presStyleCnt="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E7473F-A175-4B64-9FA6-65FDFDB5E66D}" type="pres">
      <dgm:prSet presAssocID="{74B96794-B434-4839-8ECC-AF47F83D1014}" presName="aSpace2" presStyleCnt="0"/>
      <dgm:spPr/>
    </dgm:pt>
    <dgm:pt modelId="{A6EAAEA9-0EEC-4212-B7CC-BD9B8AB3ED22}" type="pres">
      <dgm:prSet presAssocID="{162CE76A-CAFE-4F15-9A79-F54C2D836F57}" presName="childNode" presStyleLbl="node1" presStyleIdx="25" presStyleCnt="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63A318-1801-46C4-9DC1-B2B29B4A39CE}" type="pres">
      <dgm:prSet presAssocID="{162CE76A-CAFE-4F15-9A79-F54C2D836F57}" presName="aSpace2" presStyleCnt="0"/>
      <dgm:spPr/>
    </dgm:pt>
    <dgm:pt modelId="{4F13119E-EB8D-40DB-BE6B-3A2D31A0AF1E}" type="pres">
      <dgm:prSet presAssocID="{28CA3EE2-1EB5-4A3A-B464-64C8C50CE53D}" presName="childNode" presStyleLbl="node1" presStyleIdx="26" presStyleCnt="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AAB2F9-E1F5-4FE6-9C9F-3795089E6258}" type="pres">
      <dgm:prSet presAssocID="{28CA3EE2-1EB5-4A3A-B464-64C8C50CE53D}" presName="aSpace2" presStyleCnt="0"/>
      <dgm:spPr/>
    </dgm:pt>
    <dgm:pt modelId="{5BA5FF78-AB48-40DC-A896-2AC51127F665}" type="pres">
      <dgm:prSet presAssocID="{24C1E586-A621-48B0-962B-9BC49040B70E}" presName="childNode" presStyleLbl="node1" presStyleIdx="27" presStyleCnt="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1DD271-6BBA-4FF1-98CC-B6557807830F}" type="pres">
      <dgm:prSet presAssocID="{24C1E586-A621-48B0-962B-9BC49040B70E}" presName="aSpace2" presStyleCnt="0"/>
      <dgm:spPr/>
    </dgm:pt>
    <dgm:pt modelId="{47864F15-6619-4CC4-81CD-803B70251C8B}" type="pres">
      <dgm:prSet presAssocID="{C3AB7900-B566-458E-B4E3-839261FFF2FC}" presName="childNode" presStyleLbl="node1" presStyleIdx="28" presStyleCnt="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ED61C04-83AD-47E6-AE9F-A3AD99AFE811}" srcId="{7E0D30B9-081D-4495-A797-4DE2EA39D58A}" destId="{F89E4FD0-5DE8-4454-8F9B-5A8006C6890A}" srcOrd="3" destOrd="0" parTransId="{1DD4EAD7-A4CA-42D4-9DCC-2C079DAF37C5}" sibTransId="{4A08E630-6534-499E-A900-3F2BB10884ED}"/>
    <dgm:cxn modelId="{62237ABA-5FEA-40D5-A3E4-029051FAC0BC}" type="presOf" srcId="{4C192E4C-2B41-4E83-80E3-F2B3B249FEEB}" destId="{7DAB6D87-52B4-481C-8F93-CD834A3EEB8C}" srcOrd="0" destOrd="0" presId="urn:microsoft.com/office/officeart/2005/8/layout/lProcess2"/>
    <dgm:cxn modelId="{DD5AFAA4-8280-4C95-8354-8BC53CCB1F9B}" type="presOf" srcId="{4382DB86-A41E-4BEC-9591-AEFE3EAF2B8D}" destId="{2D4D6BCA-E533-49B0-A6DB-7BE91C14584B}" srcOrd="0" destOrd="0" presId="urn:microsoft.com/office/officeart/2005/8/layout/lProcess2"/>
    <dgm:cxn modelId="{FA5F11C1-B2B9-4A63-BCE5-7460E68F9E67}" type="presOf" srcId="{FE7C0F3A-F0B1-476B-A5C5-5E12524CB218}" destId="{6C7D11FB-92D6-4108-8340-B52B478BC068}" srcOrd="0" destOrd="0" presId="urn:microsoft.com/office/officeart/2005/8/layout/lProcess2"/>
    <dgm:cxn modelId="{B63E5A5F-C3B8-4626-938C-9AEFD4B8833B}" srcId="{94DE8B55-E5E2-475B-89EC-DB19CB5ACAA0}" destId="{B1771A9A-7DB2-426F-9944-C90DFE451567}" srcOrd="2" destOrd="0" parTransId="{21BC9AF2-7F4A-46C2-9879-9C78D4D8D8F8}" sibTransId="{E5550A8B-6232-4DD4-AA2E-6348A9AC88A7}"/>
    <dgm:cxn modelId="{E2E47E87-B8D7-4EEA-A2FF-1F823259D9DD}" srcId="{7E0D30B9-081D-4495-A797-4DE2EA39D58A}" destId="{94DE8B55-E5E2-475B-89EC-DB19CB5ACAA0}" srcOrd="1" destOrd="0" parTransId="{6180F97C-7D3F-4E7C-BCB1-BB747B094F51}" sibTransId="{C07ECDCB-B0B3-4CA3-86E9-2C407507C091}"/>
    <dgm:cxn modelId="{A7A68AE8-0987-4BF1-A098-B2D96701A3E7}" srcId="{20776A0F-FC51-4894-A41F-72A755BB0E2F}" destId="{D28B0B23-9F82-4E09-84BF-B9B4E72CB52A}" srcOrd="4" destOrd="0" parTransId="{3A3438F5-09E6-4482-9090-3A25D1D42350}" sibTransId="{4184E9DE-6DB2-4219-995B-ECD58F638879}"/>
    <dgm:cxn modelId="{CC5A058F-EF0B-4F4A-9952-06ACFE6F686E}" srcId="{4C192E4C-2B41-4E83-80E3-F2B3B249FEEB}" destId="{FE7C0F3A-F0B1-476B-A5C5-5E12524CB218}" srcOrd="5" destOrd="0" parTransId="{A9BB0CF7-BC1B-44FE-A811-4DC886678CD7}" sibTransId="{956D5ED0-89E0-4137-A935-0032A0CFDDBF}"/>
    <dgm:cxn modelId="{C3E9430F-2919-49BB-9D08-8AEB5F66D891}" type="presOf" srcId="{926BEFCA-DA64-433C-8FF5-8FC1037E5B8A}" destId="{5C31229B-A564-46C2-A170-A173CD3B4ECD}" srcOrd="0" destOrd="0" presId="urn:microsoft.com/office/officeart/2005/8/layout/lProcess2"/>
    <dgm:cxn modelId="{B6E05A7A-4206-4750-9DB6-F1CAC47EF787}" type="presOf" srcId="{F89E4FD0-5DE8-4454-8F9B-5A8006C6890A}" destId="{5C875989-A678-4738-9823-4EBA6B00E59F}" srcOrd="0" destOrd="0" presId="urn:microsoft.com/office/officeart/2005/8/layout/lProcess2"/>
    <dgm:cxn modelId="{68196800-2FEA-4AB3-AF64-50E746A75A5A}" type="presOf" srcId="{4C192E4C-2B41-4E83-80E3-F2B3B249FEEB}" destId="{7986FEF0-4571-4FCC-923F-F95B63DB20A5}" srcOrd="1" destOrd="0" presId="urn:microsoft.com/office/officeart/2005/8/layout/lProcess2"/>
    <dgm:cxn modelId="{7C52CC37-4421-46AF-BEBE-EDBD0E1C1BFC}" type="presOf" srcId="{60AE9336-809C-4BA6-8597-AF5EBD950283}" destId="{F5BF6E16-0FA5-4121-A461-8CCF515400EB}" srcOrd="0" destOrd="0" presId="urn:microsoft.com/office/officeart/2005/8/layout/lProcess2"/>
    <dgm:cxn modelId="{D350C1DE-B17A-442D-A683-06F5DEFED70D}" type="presOf" srcId="{B7A654EE-B3D2-4490-87CB-807B2C6DBD1B}" destId="{A1BC118C-2A53-47A6-B88C-CFDA1F64311F}" srcOrd="0" destOrd="0" presId="urn:microsoft.com/office/officeart/2005/8/layout/lProcess2"/>
    <dgm:cxn modelId="{EDC66C2F-A90E-4DFC-8E7C-A00D03BC4C2E}" srcId="{20776A0F-FC51-4894-A41F-72A755BB0E2F}" destId="{C14AE430-065F-47D4-87D8-1CCCBDBADC96}" srcOrd="0" destOrd="0" parTransId="{C8298015-4ADF-4E72-9A13-EA92867FD311}" sibTransId="{22ABBD7B-6415-45FD-B4D8-0A625E65024A}"/>
    <dgm:cxn modelId="{5389C1C5-AAFF-4AEC-9016-BA61454BB0C5}" srcId="{4C192E4C-2B41-4E83-80E3-F2B3B249FEEB}" destId="{B01D6BE9-CA87-4E13-A9F7-A9E18C644C7B}" srcOrd="7" destOrd="0" parTransId="{52237362-30DE-4BF4-8BBB-FD87D71AA5CE}" sibTransId="{464F68C7-B711-43F8-AF05-658FF7B53AFE}"/>
    <dgm:cxn modelId="{03D40F68-FD73-4C1F-B4EC-B045EE0CEAE2}" type="presOf" srcId="{11323DF8-2733-433F-86D2-80CFBB1FCB67}" destId="{2FACEC1C-3B1F-4FF0-8894-712CB54DDA03}" srcOrd="0" destOrd="0" presId="urn:microsoft.com/office/officeart/2005/8/layout/lProcess2"/>
    <dgm:cxn modelId="{0AEA5E2D-3E3B-4F74-8999-650618AF9892}" srcId="{20776A0F-FC51-4894-A41F-72A755BB0E2F}" destId="{82D81B3E-9232-4AA5-AE50-CE71518319E2}" srcOrd="3" destOrd="0" parTransId="{9658BCC6-2999-4E93-B9DA-17A3047FCA09}" sibTransId="{D0C8E95E-1776-4555-A4C3-F99CDA527243}"/>
    <dgm:cxn modelId="{E2391B9F-3464-4316-A16D-1D840D6C101D}" srcId="{20776A0F-FC51-4894-A41F-72A755BB0E2F}" destId="{7459DBBA-E28D-47E7-8187-88B9A35192C7}" srcOrd="5" destOrd="0" parTransId="{DB8A637A-F4B8-4734-8B44-C0BBEAF2DDDD}" sibTransId="{5407D3B2-CF1A-43A1-B7D6-2A38E4D7C3AD}"/>
    <dgm:cxn modelId="{159533D0-0EB9-431F-9F9E-1B9C10560844}" type="presOf" srcId="{CFE2A555-024F-4C97-8F46-5D91F1E537F8}" destId="{377A6966-69A2-4AE5-ADA4-8F34E615A308}" srcOrd="0" destOrd="0" presId="urn:microsoft.com/office/officeart/2005/8/layout/lProcess2"/>
    <dgm:cxn modelId="{8D3A689D-C367-40ED-9994-997B1354F258}" type="presOf" srcId="{7459DBBA-E28D-47E7-8187-88B9A35192C7}" destId="{DBB7EB49-56C1-4D6B-9562-635793C8B75F}" srcOrd="0" destOrd="0" presId="urn:microsoft.com/office/officeart/2005/8/layout/lProcess2"/>
    <dgm:cxn modelId="{F5C7E894-3E63-4ECC-8237-260814632A1D}" srcId="{4C192E4C-2B41-4E83-80E3-F2B3B249FEEB}" destId="{6E3487A2-D812-4913-B808-D32F4BFCF9D9}" srcOrd="6" destOrd="0" parTransId="{542F81FF-1258-4679-983C-0031749C01CB}" sibTransId="{0AF64A88-6551-4D30-88F7-3802D08B5233}"/>
    <dgm:cxn modelId="{5DE27DFE-E2B4-4731-9029-D2A155B86260}" type="presOf" srcId="{28CA3EE2-1EB5-4A3A-B464-64C8C50CE53D}" destId="{4F13119E-EB8D-40DB-BE6B-3A2D31A0AF1E}" srcOrd="0" destOrd="0" presId="urn:microsoft.com/office/officeart/2005/8/layout/lProcess2"/>
    <dgm:cxn modelId="{E2A30B68-40C3-467D-9F1D-B3E7CA1E4187}" srcId="{4C192E4C-2B41-4E83-80E3-F2B3B249FEEB}" destId="{07FDC0D9-E90C-42FE-8F81-02E098AD6920}" srcOrd="2" destOrd="0" parTransId="{8D892407-7903-4D19-AE8E-E60B7559A04F}" sibTransId="{5D89CEB1-2DFB-4A7D-99D3-9ACBEDAB5630}"/>
    <dgm:cxn modelId="{AE3329B0-EECB-4FBE-A460-B3AB2ECC73C0}" srcId="{F89E4FD0-5DE8-4454-8F9B-5A8006C6890A}" destId="{24C1E586-A621-48B0-962B-9BC49040B70E}" srcOrd="5" destOrd="0" parTransId="{C77F6167-DC15-4AFE-9546-11A413F6CF03}" sibTransId="{E09D75A2-EFEE-4100-96BB-AF49EA832660}"/>
    <dgm:cxn modelId="{90975647-4CDE-4BC0-B172-6935D233BA46}" srcId="{94DE8B55-E5E2-475B-89EC-DB19CB5ACAA0}" destId="{4382DB86-A41E-4BEC-9591-AEFE3EAF2B8D}" srcOrd="3" destOrd="0" parTransId="{CC7DFCFD-263E-4CF4-B919-1A92DE7EDAA6}" sibTransId="{CE28CD36-3A08-4C4B-B1BA-9E33A81A67A5}"/>
    <dgm:cxn modelId="{93C3F8C5-A6F3-4431-8722-C78FEE595A28}" type="presOf" srcId="{E89BE153-0C14-4A96-828B-D5F2C295A821}" destId="{38CBB6EB-8209-4F72-834A-2978B5E520B5}" srcOrd="0" destOrd="0" presId="urn:microsoft.com/office/officeart/2005/8/layout/lProcess2"/>
    <dgm:cxn modelId="{14208BA3-5802-4760-8ACD-9B3D050C9CCC}" type="presOf" srcId="{C14AE430-065F-47D4-87D8-1CCCBDBADC96}" destId="{BA96E2FC-31C9-4E94-A5E2-219DD85355F6}" srcOrd="0" destOrd="0" presId="urn:microsoft.com/office/officeart/2005/8/layout/lProcess2"/>
    <dgm:cxn modelId="{7FDFDDAA-3B1A-4AE7-8201-2846DE695340}" type="presOf" srcId="{3A06D19C-8AD6-4389-9336-EAF1B34CB54F}" destId="{B4EA416C-0577-4B59-95A7-B72215E375A5}" srcOrd="0" destOrd="0" presId="urn:microsoft.com/office/officeart/2005/8/layout/lProcess2"/>
    <dgm:cxn modelId="{EB029BAF-0685-4E47-B6F3-086FDCC93163}" srcId="{F89E4FD0-5DE8-4454-8F9B-5A8006C6890A}" destId="{74B96794-B434-4839-8ECC-AF47F83D1014}" srcOrd="2" destOrd="0" parTransId="{6529073B-A18C-4477-9E48-26D534084D6B}" sibTransId="{AE6D91D3-5FD2-4C76-825C-796853D3AA42}"/>
    <dgm:cxn modelId="{8D9692F0-2CEA-4475-A8F1-156167C58CE2}" srcId="{20776A0F-FC51-4894-A41F-72A755BB0E2F}" destId="{3A06D19C-8AD6-4389-9336-EAF1B34CB54F}" srcOrd="1" destOrd="0" parTransId="{CB91F901-EE7B-4B64-83C7-D67C680DD483}" sibTransId="{1AD2E668-C45F-4655-9FD1-A4534793F7D0}"/>
    <dgm:cxn modelId="{F584F05F-23C3-4999-A9BC-74E53F263D37}" type="presOf" srcId="{7E0D30B9-081D-4495-A797-4DE2EA39D58A}" destId="{3E33358C-B29C-4579-A112-6E0DE1F5F50A}" srcOrd="0" destOrd="0" presId="urn:microsoft.com/office/officeart/2005/8/layout/lProcess2"/>
    <dgm:cxn modelId="{563B8D7D-EB90-4033-92F5-4FEF218FA02A}" srcId="{94DE8B55-E5E2-475B-89EC-DB19CB5ACAA0}" destId="{C6CE51FD-B2E5-46BE-8F8E-595F5FEB83FB}" srcOrd="5" destOrd="0" parTransId="{FC0B453C-496F-4CC8-89C0-8721C5B37C7B}" sibTransId="{8E9A842B-2189-47F5-A99D-E64A4BCC463B}"/>
    <dgm:cxn modelId="{AF6E755B-2F33-4486-85E7-75E9DD5ADC55}" srcId="{7E0D30B9-081D-4495-A797-4DE2EA39D58A}" destId="{4C192E4C-2B41-4E83-80E3-F2B3B249FEEB}" srcOrd="2" destOrd="0" parTransId="{65AD31C5-575F-4D09-A204-611E810D1F62}" sibTransId="{836571B2-D5E1-490E-865B-3FA263059299}"/>
    <dgm:cxn modelId="{597C716D-D5AF-4F85-B526-F7017A46122C}" type="presOf" srcId="{5E7CA6A0-19D7-48FC-806C-2FA995436722}" destId="{32381C3E-003D-4663-8039-9DAB89C6C160}" srcOrd="0" destOrd="0" presId="urn:microsoft.com/office/officeart/2005/8/layout/lProcess2"/>
    <dgm:cxn modelId="{14B869CA-D3C1-45C4-BD25-2AC154AFD838}" type="presOf" srcId="{C3AB7900-B566-458E-B4E3-839261FFF2FC}" destId="{47864F15-6619-4CC4-81CD-803B70251C8B}" srcOrd="0" destOrd="0" presId="urn:microsoft.com/office/officeart/2005/8/layout/lProcess2"/>
    <dgm:cxn modelId="{1D223809-AB72-474E-9DEE-48FACBD30867}" type="presOf" srcId="{6E3487A2-D812-4913-B808-D32F4BFCF9D9}" destId="{E97718CB-CC71-477C-8364-C25A64011E61}" srcOrd="0" destOrd="0" presId="urn:microsoft.com/office/officeart/2005/8/layout/lProcess2"/>
    <dgm:cxn modelId="{75AE803C-B6CD-4097-9B57-F2C5E0BA6265}" type="presOf" srcId="{4B023480-C3C9-40A8-8D17-43473E18B031}" destId="{D85588A0-766C-4BED-B0D7-0738170B3B82}" srcOrd="0" destOrd="0" presId="urn:microsoft.com/office/officeart/2005/8/layout/lProcess2"/>
    <dgm:cxn modelId="{66B06EB5-B7C8-49B5-B214-51BFBEAB2205}" type="presOf" srcId="{DE2D0D23-C289-4FAA-BE5B-313AED958601}" destId="{2BFAA439-F19C-48B2-9272-8A99CA372CEB}" srcOrd="0" destOrd="0" presId="urn:microsoft.com/office/officeart/2005/8/layout/lProcess2"/>
    <dgm:cxn modelId="{848AA263-37C7-4BB6-9FA1-93A37239E72D}" srcId="{F89E4FD0-5DE8-4454-8F9B-5A8006C6890A}" destId="{E89BE153-0C14-4A96-828B-D5F2C295A821}" srcOrd="0" destOrd="0" parTransId="{6E81B39E-5B7C-48D9-A9A8-F9DFD72B436B}" sibTransId="{12ADA7C9-C2CA-47DE-8A30-2A1E2A0C830B}"/>
    <dgm:cxn modelId="{12910F4F-11A5-4B38-B80C-DD1EB481E689}" srcId="{4C192E4C-2B41-4E83-80E3-F2B3B249FEEB}" destId="{DE2D0D23-C289-4FAA-BE5B-313AED958601}" srcOrd="1" destOrd="0" parTransId="{9E095300-CA5A-4F79-92E6-19D57616C683}" sibTransId="{E8F34AB7-E576-4486-9A50-61A3E44EFD56}"/>
    <dgm:cxn modelId="{807AABD3-AC29-4271-9C57-74DE3CC2B58F}" srcId="{F89E4FD0-5DE8-4454-8F9B-5A8006C6890A}" destId="{162CE76A-CAFE-4F15-9A79-F54C2D836F57}" srcOrd="3" destOrd="0" parTransId="{38BC1977-A50E-484C-9B40-C55E218C011B}" sibTransId="{EF7402ED-15AE-4264-AD5F-30C07BB01BE6}"/>
    <dgm:cxn modelId="{60D7A933-93C2-401B-AADF-77583317293D}" type="presOf" srcId="{82D81B3E-9232-4AA5-AE50-CE71518319E2}" destId="{536C999D-DBA7-458D-B617-252519C99EDE}" srcOrd="0" destOrd="0" presId="urn:microsoft.com/office/officeart/2005/8/layout/lProcess2"/>
    <dgm:cxn modelId="{7C8413D0-0D99-4C18-9C52-F220CC1D2946}" type="presOf" srcId="{D28B0B23-9F82-4E09-84BF-B9B4E72CB52A}" destId="{4FBB2CAD-71F6-4A71-A31E-C15D8630188D}" srcOrd="0" destOrd="0" presId="urn:microsoft.com/office/officeart/2005/8/layout/lProcess2"/>
    <dgm:cxn modelId="{15A50122-2A7C-466B-B1A9-5E5AF36F1F9B}" type="presOf" srcId="{20776A0F-FC51-4894-A41F-72A755BB0E2F}" destId="{0EBEE9A2-1D6D-426E-95A3-5AD95E6A9F8F}" srcOrd="0" destOrd="0" presId="urn:microsoft.com/office/officeart/2005/8/layout/lProcess2"/>
    <dgm:cxn modelId="{A8096CA7-B349-4555-AEC7-AD82F76537B9}" srcId="{F89E4FD0-5DE8-4454-8F9B-5A8006C6890A}" destId="{D777E082-ECC4-4716-A7C6-4AEA06D46E12}" srcOrd="1" destOrd="0" parTransId="{2EE7BC1A-6C07-4074-8FEB-5A2E8D20802D}" sibTransId="{C634A9A6-8CEE-4142-BC36-8648E0203286}"/>
    <dgm:cxn modelId="{9518015B-CFD0-4824-A59C-73E24321EEAC}" srcId="{7E0D30B9-081D-4495-A797-4DE2EA39D58A}" destId="{20776A0F-FC51-4894-A41F-72A755BB0E2F}" srcOrd="0" destOrd="0" parTransId="{486EDEA0-51F5-4F6F-8216-E8539D77521A}" sibTransId="{25A4BA7D-73C5-467A-B459-7AB11EE529E2}"/>
    <dgm:cxn modelId="{C944DCC8-023B-48DB-9CDA-DE03A236F509}" srcId="{94DE8B55-E5E2-475B-89EC-DB19CB5ACAA0}" destId="{60AE9336-809C-4BA6-8597-AF5EBD950283}" srcOrd="0" destOrd="0" parTransId="{29ED58FA-7596-4E43-A764-0595CC722C68}" sibTransId="{258370A9-7496-4833-B26B-D26229F8BB39}"/>
    <dgm:cxn modelId="{ABE5AE7F-8CDF-44C4-A889-B7406B123FB1}" srcId="{20776A0F-FC51-4894-A41F-72A755BB0E2F}" destId="{1EA95E1F-D43F-45BD-A599-28697D392A90}" srcOrd="7" destOrd="0" parTransId="{B4738378-BF2F-4CF3-B346-261F3F804809}" sibTransId="{DB72B0FA-FE26-40D5-B127-66A844348265}"/>
    <dgm:cxn modelId="{2B69FA37-13CE-42A5-BF8B-53E8401813FA}" type="presOf" srcId="{162CE76A-CAFE-4F15-9A79-F54C2D836F57}" destId="{A6EAAEA9-0EEC-4212-B7CC-BD9B8AB3ED22}" srcOrd="0" destOrd="0" presId="urn:microsoft.com/office/officeart/2005/8/layout/lProcess2"/>
    <dgm:cxn modelId="{22B288CC-2528-4FBD-96AD-1D4F2DF2BEDD}" type="presOf" srcId="{07FDC0D9-E90C-42FE-8F81-02E098AD6920}" destId="{CF9DFE2A-9151-4DBB-9E3F-73856066EA52}" srcOrd="0" destOrd="0" presId="urn:microsoft.com/office/officeart/2005/8/layout/lProcess2"/>
    <dgm:cxn modelId="{159935DA-F296-46D8-847B-9D7FEDEDE8B5}" srcId="{4C192E4C-2B41-4E83-80E3-F2B3B249FEEB}" destId="{11323DF8-2733-433F-86D2-80CFBB1FCB67}" srcOrd="0" destOrd="0" parTransId="{672D76C2-F2B3-41EB-BDB5-E20530B37B8E}" sibTransId="{874F4EFC-2A9B-4F56-8F14-20620B5ADEA6}"/>
    <dgm:cxn modelId="{C1B2FDDD-22B9-46BD-8444-CA5A5FADAD98}" type="presOf" srcId="{B01D6BE9-CA87-4E13-A9F7-A9E18C644C7B}" destId="{24CA4C7D-37FC-4254-B580-B91F7B8E7208}" srcOrd="0" destOrd="0" presId="urn:microsoft.com/office/officeart/2005/8/layout/lProcess2"/>
    <dgm:cxn modelId="{3F36D4B6-961E-467C-B54D-7F4D0C4E8EB9}" srcId="{94DE8B55-E5E2-475B-89EC-DB19CB5ACAA0}" destId="{9D8691C7-F84B-48D2-9FA4-EB02D222080C}" srcOrd="4" destOrd="0" parTransId="{65E2F343-FBB1-4A7F-A34E-08A6F00C43EB}" sibTransId="{CDEEE258-2D59-4527-AF99-63E48520E225}"/>
    <dgm:cxn modelId="{8125D5A8-E7C9-47FC-8285-417DE6D0E5E3}" type="presOf" srcId="{94DE8B55-E5E2-475B-89EC-DB19CB5ACAA0}" destId="{2625939C-AA51-44BC-A65F-A5D1262CCC45}" srcOrd="1" destOrd="0" presId="urn:microsoft.com/office/officeart/2005/8/layout/lProcess2"/>
    <dgm:cxn modelId="{20EBDE21-DD13-4492-BD67-F499DE371231}" srcId="{4C192E4C-2B41-4E83-80E3-F2B3B249FEEB}" destId="{B7A654EE-B3D2-4490-87CB-807B2C6DBD1B}" srcOrd="3" destOrd="0" parTransId="{C34953B5-CA97-47E1-A0DB-4D953A5A6501}" sibTransId="{A1BABC96-5D17-4A47-B142-0AAF6F96CD9A}"/>
    <dgm:cxn modelId="{76AB358F-582C-446C-A097-9702C87D5131}" type="presOf" srcId="{1EA95E1F-D43F-45BD-A599-28697D392A90}" destId="{63D7F2C0-BB73-4BA1-84CB-69F778C7DD9C}" srcOrd="0" destOrd="0" presId="urn:microsoft.com/office/officeart/2005/8/layout/lProcess2"/>
    <dgm:cxn modelId="{9E2491ED-060A-4550-B403-54058FD5497C}" srcId="{20776A0F-FC51-4894-A41F-72A755BB0E2F}" destId="{CFE2A555-024F-4C97-8F46-5D91F1E537F8}" srcOrd="2" destOrd="0" parTransId="{4F446D32-C42B-478A-B7DC-6306F270B7F2}" sibTransId="{4DB1AD12-38B0-4412-AD31-E48D7D4D08D2}"/>
    <dgm:cxn modelId="{7D3A97A0-8F09-417A-89CC-9420883FAAB0}" srcId="{20776A0F-FC51-4894-A41F-72A755BB0E2F}" destId="{5E7CA6A0-19D7-48FC-806C-2FA995436722}" srcOrd="6" destOrd="0" parTransId="{7B3D9114-C88A-4933-893A-638D58D065EE}" sibTransId="{B2EEF6AA-6617-47E7-B1E9-C7D5EA9A569A}"/>
    <dgm:cxn modelId="{ED301D20-CCA6-4454-A9DD-3369F6899E4C}" type="presOf" srcId="{C6CE51FD-B2E5-46BE-8F8E-595F5FEB83FB}" destId="{C9457CA2-10E0-4916-B356-DBC78D01EF0B}" srcOrd="0" destOrd="0" presId="urn:microsoft.com/office/officeart/2005/8/layout/lProcess2"/>
    <dgm:cxn modelId="{296A399C-0354-43F0-A3D2-E71AB507C7AE}" srcId="{4C192E4C-2B41-4E83-80E3-F2B3B249FEEB}" destId="{4B023480-C3C9-40A8-8D17-43473E18B031}" srcOrd="4" destOrd="0" parTransId="{15043A26-59FE-48AC-A51B-330C4835BD6D}" sibTransId="{E8E12932-7D5B-4154-B00B-EE6AF7F49AA8}"/>
    <dgm:cxn modelId="{FBCAAEBD-5607-4205-91A4-EC5AF91BD658}" type="presOf" srcId="{24C1E586-A621-48B0-962B-9BC49040B70E}" destId="{5BA5FF78-AB48-40DC-A896-2AC51127F665}" srcOrd="0" destOrd="0" presId="urn:microsoft.com/office/officeart/2005/8/layout/lProcess2"/>
    <dgm:cxn modelId="{C4AEAF14-12CB-4720-B90C-E2682FF4BFFA}" type="presOf" srcId="{94DE8B55-E5E2-475B-89EC-DB19CB5ACAA0}" destId="{36DB2CB3-ECCA-485E-9BB8-DDBDA5FD1991}" srcOrd="0" destOrd="0" presId="urn:microsoft.com/office/officeart/2005/8/layout/lProcess2"/>
    <dgm:cxn modelId="{50E8EEEF-6CFF-4A76-A9AC-33E3B9708CEB}" type="presOf" srcId="{74B96794-B434-4839-8ECC-AF47F83D1014}" destId="{81460FE6-EA56-4B53-8844-7882F3FA6094}" srcOrd="0" destOrd="0" presId="urn:microsoft.com/office/officeart/2005/8/layout/lProcess2"/>
    <dgm:cxn modelId="{7B36F094-C964-4C44-B8EB-2B23709AD9AE}" srcId="{94DE8B55-E5E2-475B-89EC-DB19CB5ACAA0}" destId="{926BEFCA-DA64-433C-8FF5-8FC1037E5B8A}" srcOrd="1" destOrd="0" parTransId="{127C7112-ACC8-47B6-986B-0E1C40A2ED8C}" sibTransId="{FFFF71DB-E78C-4954-876F-098E292FC46C}"/>
    <dgm:cxn modelId="{2F7B4A03-B8EE-469D-86A7-C970A9C5AA69}" srcId="{F89E4FD0-5DE8-4454-8F9B-5A8006C6890A}" destId="{28CA3EE2-1EB5-4A3A-B464-64C8C50CE53D}" srcOrd="4" destOrd="0" parTransId="{AC6008C7-B9B4-485F-95BC-916A0506768C}" sibTransId="{DAEF3B40-E105-4A9A-8A50-02EDEA9F9390}"/>
    <dgm:cxn modelId="{F78F67BA-071C-4589-8630-7E5E3F905B87}" type="presOf" srcId="{20776A0F-FC51-4894-A41F-72A755BB0E2F}" destId="{60A13507-6552-4B5B-903B-9312E19BE8CE}" srcOrd="1" destOrd="0" presId="urn:microsoft.com/office/officeart/2005/8/layout/lProcess2"/>
    <dgm:cxn modelId="{1D3D1C7D-036F-41CF-A85D-1694C53ED488}" srcId="{F89E4FD0-5DE8-4454-8F9B-5A8006C6890A}" destId="{C3AB7900-B566-458E-B4E3-839261FFF2FC}" srcOrd="6" destOrd="0" parTransId="{D9A14A46-8CF3-4F2A-B6B5-F150AE7166BA}" sibTransId="{408C034E-8E2B-41E5-96DD-59AA741A6F01}"/>
    <dgm:cxn modelId="{69B442BF-290C-41CF-B66C-17A3CCAFC6AE}" type="presOf" srcId="{D777E082-ECC4-4716-A7C6-4AEA06D46E12}" destId="{4CA47111-94A6-46D7-A198-9BC3D1E9335C}" srcOrd="0" destOrd="0" presId="urn:microsoft.com/office/officeart/2005/8/layout/lProcess2"/>
    <dgm:cxn modelId="{32959D9C-5C01-4FA7-BF64-8A786D0D060E}" type="presOf" srcId="{9D8691C7-F84B-48D2-9FA4-EB02D222080C}" destId="{4C199106-3FA3-435E-8732-EE2DC01DDE65}" srcOrd="0" destOrd="0" presId="urn:microsoft.com/office/officeart/2005/8/layout/lProcess2"/>
    <dgm:cxn modelId="{9D8785A8-0D14-4EF4-B259-1FC85ADF1C12}" type="presOf" srcId="{F89E4FD0-5DE8-4454-8F9B-5A8006C6890A}" destId="{C9F5E701-D1B8-45E0-92E0-49FDFF50543E}" srcOrd="1" destOrd="0" presId="urn:microsoft.com/office/officeart/2005/8/layout/lProcess2"/>
    <dgm:cxn modelId="{B9413F58-6FE8-465B-B606-03A69DBA51C9}" type="presOf" srcId="{B1771A9A-7DB2-426F-9944-C90DFE451567}" destId="{C3EEA42A-89A5-4499-B5FC-21764B0A8DCB}" srcOrd="0" destOrd="0" presId="urn:microsoft.com/office/officeart/2005/8/layout/lProcess2"/>
    <dgm:cxn modelId="{17F5EE29-AC85-4020-822F-2F7E0EB46CC7}" type="presParOf" srcId="{3E33358C-B29C-4579-A112-6E0DE1F5F50A}" destId="{4BBDA6FC-6EAE-419C-889F-2F7CD53FE84C}" srcOrd="0" destOrd="0" presId="urn:microsoft.com/office/officeart/2005/8/layout/lProcess2"/>
    <dgm:cxn modelId="{A363C1D3-2D42-4943-9F4E-3B8F231D1B38}" type="presParOf" srcId="{4BBDA6FC-6EAE-419C-889F-2F7CD53FE84C}" destId="{0EBEE9A2-1D6D-426E-95A3-5AD95E6A9F8F}" srcOrd="0" destOrd="0" presId="urn:microsoft.com/office/officeart/2005/8/layout/lProcess2"/>
    <dgm:cxn modelId="{D5936758-7A48-4137-BF5D-D1B77CA06DD5}" type="presParOf" srcId="{4BBDA6FC-6EAE-419C-889F-2F7CD53FE84C}" destId="{60A13507-6552-4B5B-903B-9312E19BE8CE}" srcOrd="1" destOrd="0" presId="urn:microsoft.com/office/officeart/2005/8/layout/lProcess2"/>
    <dgm:cxn modelId="{4BE35D0A-51AD-4C0A-BD79-7B6748245C16}" type="presParOf" srcId="{4BBDA6FC-6EAE-419C-889F-2F7CD53FE84C}" destId="{B9ED78FA-9A2B-4980-9CC5-5ACA056BF458}" srcOrd="2" destOrd="0" presId="urn:microsoft.com/office/officeart/2005/8/layout/lProcess2"/>
    <dgm:cxn modelId="{A5486601-AA40-4F3E-93B3-30463E7BD6F3}" type="presParOf" srcId="{B9ED78FA-9A2B-4980-9CC5-5ACA056BF458}" destId="{B99645DA-266C-4B4F-96AD-89986F257B9B}" srcOrd="0" destOrd="0" presId="urn:microsoft.com/office/officeart/2005/8/layout/lProcess2"/>
    <dgm:cxn modelId="{B8E89227-75DD-4125-9301-B2E1A55D2213}" type="presParOf" srcId="{B99645DA-266C-4B4F-96AD-89986F257B9B}" destId="{BA96E2FC-31C9-4E94-A5E2-219DD85355F6}" srcOrd="0" destOrd="0" presId="urn:microsoft.com/office/officeart/2005/8/layout/lProcess2"/>
    <dgm:cxn modelId="{18E95BD3-4BFB-4BF8-B6A3-9320658BBE7A}" type="presParOf" srcId="{B99645DA-266C-4B4F-96AD-89986F257B9B}" destId="{EA7E79C8-9E5C-4FE2-920A-6FC12ACB1398}" srcOrd="1" destOrd="0" presId="urn:microsoft.com/office/officeart/2005/8/layout/lProcess2"/>
    <dgm:cxn modelId="{CBC5DEF5-765A-4D8D-B5CD-350A64556A04}" type="presParOf" srcId="{B99645DA-266C-4B4F-96AD-89986F257B9B}" destId="{B4EA416C-0577-4B59-95A7-B72215E375A5}" srcOrd="2" destOrd="0" presId="urn:microsoft.com/office/officeart/2005/8/layout/lProcess2"/>
    <dgm:cxn modelId="{6699113C-02CE-400E-AF2C-72531F20CE16}" type="presParOf" srcId="{B99645DA-266C-4B4F-96AD-89986F257B9B}" destId="{4EE0B924-BFB5-4576-82CD-E9DAF584DEFE}" srcOrd="3" destOrd="0" presId="urn:microsoft.com/office/officeart/2005/8/layout/lProcess2"/>
    <dgm:cxn modelId="{2306B5F5-DB58-442D-84BB-EAEEC6ADE1F6}" type="presParOf" srcId="{B99645DA-266C-4B4F-96AD-89986F257B9B}" destId="{377A6966-69A2-4AE5-ADA4-8F34E615A308}" srcOrd="4" destOrd="0" presId="urn:microsoft.com/office/officeart/2005/8/layout/lProcess2"/>
    <dgm:cxn modelId="{F5BA27DD-0720-4295-9C7D-C47E2E4F4B81}" type="presParOf" srcId="{B99645DA-266C-4B4F-96AD-89986F257B9B}" destId="{9514886B-F0D3-4CDB-B2D4-477BA276E6CB}" srcOrd="5" destOrd="0" presId="urn:microsoft.com/office/officeart/2005/8/layout/lProcess2"/>
    <dgm:cxn modelId="{2F78A243-A2BF-481C-B5D4-7E81B342FFE9}" type="presParOf" srcId="{B99645DA-266C-4B4F-96AD-89986F257B9B}" destId="{536C999D-DBA7-458D-B617-252519C99EDE}" srcOrd="6" destOrd="0" presId="urn:microsoft.com/office/officeart/2005/8/layout/lProcess2"/>
    <dgm:cxn modelId="{EE6D3AC3-9AAA-4032-86E4-75805AF85ACE}" type="presParOf" srcId="{B99645DA-266C-4B4F-96AD-89986F257B9B}" destId="{AB880A38-7A51-46D2-A88D-8D17682912C6}" srcOrd="7" destOrd="0" presId="urn:microsoft.com/office/officeart/2005/8/layout/lProcess2"/>
    <dgm:cxn modelId="{C0DD6F92-F947-41C2-AD44-226FF2E4DDB1}" type="presParOf" srcId="{B99645DA-266C-4B4F-96AD-89986F257B9B}" destId="{4FBB2CAD-71F6-4A71-A31E-C15D8630188D}" srcOrd="8" destOrd="0" presId="urn:microsoft.com/office/officeart/2005/8/layout/lProcess2"/>
    <dgm:cxn modelId="{269D3CFF-67C0-4E35-96C2-DBAAC528954B}" type="presParOf" srcId="{B99645DA-266C-4B4F-96AD-89986F257B9B}" destId="{C5307B1D-BA95-4DAA-AFAA-D6BB74DF1059}" srcOrd="9" destOrd="0" presId="urn:microsoft.com/office/officeart/2005/8/layout/lProcess2"/>
    <dgm:cxn modelId="{BF94A29B-B99F-4680-96F9-FE11659E665F}" type="presParOf" srcId="{B99645DA-266C-4B4F-96AD-89986F257B9B}" destId="{DBB7EB49-56C1-4D6B-9562-635793C8B75F}" srcOrd="10" destOrd="0" presId="urn:microsoft.com/office/officeart/2005/8/layout/lProcess2"/>
    <dgm:cxn modelId="{79F4D248-6FF1-4E9E-AB87-5449715758A4}" type="presParOf" srcId="{B99645DA-266C-4B4F-96AD-89986F257B9B}" destId="{A1118005-B7F4-4D6C-91E2-0A06636BC7C3}" srcOrd="11" destOrd="0" presId="urn:microsoft.com/office/officeart/2005/8/layout/lProcess2"/>
    <dgm:cxn modelId="{43A57E1A-D878-4B98-8E66-AEDFBA5D352A}" type="presParOf" srcId="{B99645DA-266C-4B4F-96AD-89986F257B9B}" destId="{32381C3E-003D-4663-8039-9DAB89C6C160}" srcOrd="12" destOrd="0" presId="urn:microsoft.com/office/officeart/2005/8/layout/lProcess2"/>
    <dgm:cxn modelId="{8B64D6A2-A544-462F-902D-1A7657E71767}" type="presParOf" srcId="{B99645DA-266C-4B4F-96AD-89986F257B9B}" destId="{7E40F7AB-D722-45EC-BC50-E28D71EDC58B}" srcOrd="13" destOrd="0" presId="urn:microsoft.com/office/officeart/2005/8/layout/lProcess2"/>
    <dgm:cxn modelId="{233CB5FA-502B-4FF3-9991-39D6F05076A0}" type="presParOf" srcId="{B99645DA-266C-4B4F-96AD-89986F257B9B}" destId="{63D7F2C0-BB73-4BA1-84CB-69F778C7DD9C}" srcOrd="14" destOrd="0" presId="urn:microsoft.com/office/officeart/2005/8/layout/lProcess2"/>
    <dgm:cxn modelId="{04EAAB0E-F315-4569-BB8B-8D1324DF7BC4}" type="presParOf" srcId="{3E33358C-B29C-4579-A112-6E0DE1F5F50A}" destId="{8B3058C2-2711-4B73-A6A1-287BAC42BFE6}" srcOrd="1" destOrd="0" presId="urn:microsoft.com/office/officeart/2005/8/layout/lProcess2"/>
    <dgm:cxn modelId="{19D13CE1-8048-4661-A77D-0BCEF6F505DA}" type="presParOf" srcId="{3E33358C-B29C-4579-A112-6E0DE1F5F50A}" destId="{31BCFE95-29D6-461D-ACF5-BA35322533FF}" srcOrd="2" destOrd="0" presId="urn:microsoft.com/office/officeart/2005/8/layout/lProcess2"/>
    <dgm:cxn modelId="{2FAED9FB-4FDA-45FB-B496-0D6AAB7AEA42}" type="presParOf" srcId="{31BCFE95-29D6-461D-ACF5-BA35322533FF}" destId="{36DB2CB3-ECCA-485E-9BB8-DDBDA5FD1991}" srcOrd="0" destOrd="0" presId="urn:microsoft.com/office/officeart/2005/8/layout/lProcess2"/>
    <dgm:cxn modelId="{8CC17FA7-35FE-4A68-BC56-5E135C29CD5A}" type="presParOf" srcId="{31BCFE95-29D6-461D-ACF5-BA35322533FF}" destId="{2625939C-AA51-44BC-A65F-A5D1262CCC45}" srcOrd="1" destOrd="0" presId="urn:microsoft.com/office/officeart/2005/8/layout/lProcess2"/>
    <dgm:cxn modelId="{19F69DCB-97BB-48F0-9D06-FF3A6BFBE1AC}" type="presParOf" srcId="{31BCFE95-29D6-461D-ACF5-BA35322533FF}" destId="{64BF0F99-331F-4336-A57A-28880E947DCD}" srcOrd="2" destOrd="0" presId="urn:microsoft.com/office/officeart/2005/8/layout/lProcess2"/>
    <dgm:cxn modelId="{B3CB9298-01B8-4EE1-A3BF-E72EE05D5A8E}" type="presParOf" srcId="{64BF0F99-331F-4336-A57A-28880E947DCD}" destId="{AA799175-61E4-4768-941C-6C2C80AE3EB1}" srcOrd="0" destOrd="0" presId="urn:microsoft.com/office/officeart/2005/8/layout/lProcess2"/>
    <dgm:cxn modelId="{9AF506D8-42EE-4F7B-B098-2A6B440E4E19}" type="presParOf" srcId="{AA799175-61E4-4768-941C-6C2C80AE3EB1}" destId="{F5BF6E16-0FA5-4121-A461-8CCF515400EB}" srcOrd="0" destOrd="0" presId="urn:microsoft.com/office/officeart/2005/8/layout/lProcess2"/>
    <dgm:cxn modelId="{C31AC439-A9D1-48DA-A858-4F091811EB61}" type="presParOf" srcId="{AA799175-61E4-4768-941C-6C2C80AE3EB1}" destId="{FEC76DD4-E7C7-4732-B424-8963B13AE56F}" srcOrd="1" destOrd="0" presId="urn:microsoft.com/office/officeart/2005/8/layout/lProcess2"/>
    <dgm:cxn modelId="{48F2F5DB-E817-45DB-9655-D33DA40CC495}" type="presParOf" srcId="{AA799175-61E4-4768-941C-6C2C80AE3EB1}" destId="{5C31229B-A564-46C2-A170-A173CD3B4ECD}" srcOrd="2" destOrd="0" presId="urn:microsoft.com/office/officeart/2005/8/layout/lProcess2"/>
    <dgm:cxn modelId="{F7CE91B4-F94B-4BE1-9FAC-351219C9F99E}" type="presParOf" srcId="{AA799175-61E4-4768-941C-6C2C80AE3EB1}" destId="{C58F3072-4320-4548-ADCE-85CCEC3E9753}" srcOrd="3" destOrd="0" presId="urn:microsoft.com/office/officeart/2005/8/layout/lProcess2"/>
    <dgm:cxn modelId="{64DD0500-1148-4E51-BED3-9BBE2D0BA7B8}" type="presParOf" srcId="{AA799175-61E4-4768-941C-6C2C80AE3EB1}" destId="{C3EEA42A-89A5-4499-B5FC-21764B0A8DCB}" srcOrd="4" destOrd="0" presId="urn:microsoft.com/office/officeart/2005/8/layout/lProcess2"/>
    <dgm:cxn modelId="{00371082-4508-4E25-AA02-2DDBCE33B2FA}" type="presParOf" srcId="{AA799175-61E4-4768-941C-6C2C80AE3EB1}" destId="{DC0E656B-D806-4558-A020-B61F77657133}" srcOrd="5" destOrd="0" presId="urn:microsoft.com/office/officeart/2005/8/layout/lProcess2"/>
    <dgm:cxn modelId="{51E2C24E-20BD-4AFE-81B4-C40EC233C6FA}" type="presParOf" srcId="{AA799175-61E4-4768-941C-6C2C80AE3EB1}" destId="{2D4D6BCA-E533-49B0-A6DB-7BE91C14584B}" srcOrd="6" destOrd="0" presId="urn:microsoft.com/office/officeart/2005/8/layout/lProcess2"/>
    <dgm:cxn modelId="{1CE545AF-D0BB-4E51-8680-ABED9FDEC3EC}" type="presParOf" srcId="{AA799175-61E4-4768-941C-6C2C80AE3EB1}" destId="{B75C5659-6318-480F-B1FB-C15CD2B72DAD}" srcOrd="7" destOrd="0" presId="urn:microsoft.com/office/officeart/2005/8/layout/lProcess2"/>
    <dgm:cxn modelId="{9677CEA7-50F6-44D3-8392-387F1527CD6E}" type="presParOf" srcId="{AA799175-61E4-4768-941C-6C2C80AE3EB1}" destId="{4C199106-3FA3-435E-8732-EE2DC01DDE65}" srcOrd="8" destOrd="0" presId="urn:microsoft.com/office/officeart/2005/8/layout/lProcess2"/>
    <dgm:cxn modelId="{422359B4-6F2B-4DCB-AC72-9AC3959E616C}" type="presParOf" srcId="{AA799175-61E4-4768-941C-6C2C80AE3EB1}" destId="{79BA91F6-6009-4B61-87EB-C399C9BAD6AC}" srcOrd="9" destOrd="0" presId="urn:microsoft.com/office/officeart/2005/8/layout/lProcess2"/>
    <dgm:cxn modelId="{DE094AE5-E7E7-4774-85E5-9CFFDC71CAFF}" type="presParOf" srcId="{AA799175-61E4-4768-941C-6C2C80AE3EB1}" destId="{C9457CA2-10E0-4916-B356-DBC78D01EF0B}" srcOrd="10" destOrd="0" presId="urn:microsoft.com/office/officeart/2005/8/layout/lProcess2"/>
    <dgm:cxn modelId="{7AA55962-3B8E-4FE8-9462-CE41E6F80763}" type="presParOf" srcId="{3E33358C-B29C-4579-A112-6E0DE1F5F50A}" destId="{76A7D8A3-DAD2-4C59-8464-A6ABC4EC0E52}" srcOrd="3" destOrd="0" presId="urn:microsoft.com/office/officeart/2005/8/layout/lProcess2"/>
    <dgm:cxn modelId="{F4D402BC-DC3A-451F-8506-18C38FCE73FF}" type="presParOf" srcId="{3E33358C-B29C-4579-A112-6E0DE1F5F50A}" destId="{04705E08-7B2F-47C2-9ADA-0A5D9173D339}" srcOrd="4" destOrd="0" presId="urn:microsoft.com/office/officeart/2005/8/layout/lProcess2"/>
    <dgm:cxn modelId="{DBC63899-841E-4773-AADB-ED3B904206ED}" type="presParOf" srcId="{04705E08-7B2F-47C2-9ADA-0A5D9173D339}" destId="{7DAB6D87-52B4-481C-8F93-CD834A3EEB8C}" srcOrd="0" destOrd="0" presId="urn:microsoft.com/office/officeart/2005/8/layout/lProcess2"/>
    <dgm:cxn modelId="{305A0270-E678-4577-B487-61429EA9C380}" type="presParOf" srcId="{04705E08-7B2F-47C2-9ADA-0A5D9173D339}" destId="{7986FEF0-4571-4FCC-923F-F95B63DB20A5}" srcOrd="1" destOrd="0" presId="urn:microsoft.com/office/officeart/2005/8/layout/lProcess2"/>
    <dgm:cxn modelId="{32569110-46FD-4549-84A6-600912009DA8}" type="presParOf" srcId="{04705E08-7B2F-47C2-9ADA-0A5D9173D339}" destId="{15D46670-ADA2-4DFE-B195-29B968F712A7}" srcOrd="2" destOrd="0" presId="urn:microsoft.com/office/officeart/2005/8/layout/lProcess2"/>
    <dgm:cxn modelId="{4E390D73-AE9C-4FDA-935D-3039B4465F35}" type="presParOf" srcId="{15D46670-ADA2-4DFE-B195-29B968F712A7}" destId="{D7D3FB61-310D-4AD9-91F8-56A72CA79976}" srcOrd="0" destOrd="0" presId="urn:microsoft.com/office/officeart/2005/8/layout/lProcess2"/>
    <dgm:cxn modelId="{910C5940-9413-4A64-9046-B4AD3F03C06E}" type="presParOf" srcId="{D7D3FB61-310D-4AD9-91F8-56A72CA79976}" destId="{2FACEC1C-3B1F-4FF0-8894-712CB54DDA03}" srcOrd="0" destOrd="0" presId="urn:microsoft.com/office/officeart/2005/8/layout/lProcess2"/>
    <dgm:cxn modelId="{914CD61E-ADBA-45BC-AF55-307539A70059}" type="presParOf" srcId="{D7D3FB61-310D-4AD9-91F8-56A72CA79976}" destId="{E1E71EF3-AB95-4256-B836-1DBAB29D65CE}" srcOrd="1" destOrd="0" presId="urn:microsoft.com/office/officeart/2005/8/layout/lProcess2"/>
    <dgm:cxn modelId="{6BB9B7AC-5161-4A81-BB8D-59068D2A09C2}" type="presParOf" srcId="{D7D3FB61-310D-4AD9-91F8-56A72CA79976}" destId="{2BFAA439-F19C-48B2-9272-8A99CA372CEB}" srcOrd="2" destOrd="0" presId="urn:microsoft.com/office/officeart/2005/8/layout/lProcess2"/>
    <dgm:cxn modelId="{1DF8B396-4BD1-45F9-BF15-1A1336C554CE}" type="presParOf" srcId="{D7D3FB61-310D-4AD9-91F8-56A72CA79976}" destId="{CF2EF16B-17F8-4E9F-924F-670236FDCC2B}" srcOrd="3" destOrd="0" presId="urn:microsoft.com/office/officeart/2005/8/layout/lProcess2"/>
    <dgm:cxn modelId="{F1303D5F-B2E6-4B53-81E5-E966729808E7}" type="presParOf" srcId="{D7D3FB61-310D-4AD9-91F8-56A72CA79976}" destId="{CF9DFE2A-9151-4DBB-9E3F-73856066EA52}" srcOrd="4" destOrd="0" presId="urn:microsoft.com/office/officeart/2005/8/layout/lProcess2"/>
    <dgm:cxn modelId="{E3F8F15C-C1C8-4D6D-BADA-E972BFF1B540}" type="presParOf" srcId="{D7D3FB61-310D-4AD9-91F8-56A72CA79976}" destId="{F87ACE93-5A37-4058-BB93-2C867900F307}" srcOrd="5" destOrd="0" presId="urn:microsoft.com/office/officeart/2005/8/layout/lProcess2"/>
    <dgm:cxn modelId="{CFF3AE24-8CA1-4D39-B0DF-F069207823B4}" type="presParOf" srcId="{D7D3FB61-310D-4AD9-91F8-56A72CA79976}" destId="{A1BC118C-2A53-47A6-B88C-CFDA1F64311F}" srcOrd="6" destOrd="0" presId="urn:microsoft.com/office/officeart/2005/8/layout/lProcess2"/>
    <dgm:cxn modelId="{14D81D7E-64FF-4BEA-898D-02A6B34D7589}" type="presParOf" srcId="{D7D3FB61-310D-4AD9-91F8-56A72CA79976}" destId="{60292B3F-2F91-47F2-8387-1CF50D7FA302}" srcOrd="7" destOrd="0" presId="urn:microsoft.com/office/officeart/2005/8/layout/lProcess2"/>
    <dgm:cxn modelId="{9B9CCAF0-1656-448E-BE10-FF6022FFE539}" type="presParOf" srcId="{D7D3FB61-310D-4AD9-91F8-56A72CA79976}" destId="{D85588A0-766C-4BED-B0D7-0738170B3B82}" srcOrd="8" destOrd="0" presId="urn:microsoft.com/office/officeart/2005/8/layout/lProcess2"/>
    <dgm:cxn modelId="{CA9A7DF2-F9A2-46B7-B31C-DA8D1D71AA8F}" type="presParOf" srcId="{D7D3FB61-310D-4AD9-91F8-56A72CA79976}" destId="{74CFA569-924A-4A57-84E7-7C1678F3A18B}" srcOrd="9" destOrd="0" presId="urn:microsoft.com/office/officeart/2005/8/layout/lProcess2"/>
    <dgm:cxn modelId="{8E887060-303A-445D-A5BC-AF8954879679}" type="presParOf" srcId="{D7D3FB61-310D-4AD9-91F8-56A72CA79976}" destId="{6C7D11FB-92D6-4108-8340-B52B478BC068}" srcOrd="10" destOrd="0" presId="urn:microsoft.com/office/officeart/2005/8/layout/lProcess2"/>
    <dgm:cxn modelId="{C077BD61-CEDB-4554-A445-0B0760EF0F58}" type="presParOf" srcId="{D7D3FB61-310D-4AD9-91F8-56A72CA79976}" destId="{6CA0D4D4-2481-4468-B5E7-21B1FA8296A0}" srcOrd="11" destOrd="0" presId="urn:microsoft.com/office/officeart/2005/8/layout/lProcess2"/>
    <dgm:cxn modelId="{B109966B-7361-4F7C-AB54-7FEE4960BD8E}" type="presParOf" srcId="{D7D3FB61-310D-4AD9-91F8-56A72CA79976}" destId="{E97718CB-CC71-477C-8364-C25A64011E61}" srcOrd="12" destOrd="0" presId="urn:microsoft.com/office/officeart/2005/8/layout/lProcess2"/>
    <dgm:cxn modelId="{EAD5827F-9941-4DFC-9C26-838029F4D621}" type="presParOf" srcId="{D7D3FB61-310D-4AD9-91F8-56A72CA79976}" destId="{246ECA92-85D8-45CA-8B8F-9472B8370644}" srcOrd="13" destOrd="0" presId="urn:microsoft.com/office/officeart/2005/8/layout/lProcess2"/>
    <dgm:cxn modelId="{45DD52C8-1D8D-4876-ACB3-01E1D2D5EAAC}" type="presParOf" srcId="{D7D3FB61-310D-4AD9-91F8-56A72CA79976}" destId="{24CA4C7D-37FC-4254-B580-B91F7B8E7208}" srcOrd="14" destOrd="0" presId="urn:microsoft.com/office/officeart/2005/8/layout/lProcess2"/>
    <dgm:cxn modelId="{06A16C8C-C6C3-4E9E-ADD2-63174FE977C8}" type="presParOf" srcId="{3E33358C-B29C-4579-A112-6E0DE1F5F50A}" destId="{16295FE2-7AEE-49B8-903B-030439A544D8}" srcOrd="5" destOrd="0" presId="urn:microsoft.com/office/officeart/2005/8/layout/lProcess2"/>
    <dgm:cxn modelId="{E02010D0-B371-4A2E-8C9D-DFEDF9AD81CD}" type="presParOf" srcId="{3E33358C-B29C-4579-A112-6E0DE1F5F50A}" destId="{76D2AA4D-77E5-41AD-A9B7-4E2858A4B9D7}" srcOrd="6" destOrd="0" presId="urn:microsoft.com/office/officeart/2005/8/layout/lProcess2"/>
    <dgm:cxn modelId="{2343BE4F-5E3C-4B50-885B-812EE7EA4BFB}" type="presParOf" srcId="{76D2AA4D-77E5-41AD-A9B7-4E2858A4B9D7}" destId="{5C875989-A678-4738-9823-4EBA6B00E59F}" srcOrd="0" destOrd="0" presId="urn:microsoft.com/office/officeart/2005/8/layout/lProcess2"/>
    <dgm:cxn modelId="{2ECF0E6E-C6C4-49ED-A27E-712CEDD75116}" type="presParOf" srcId="{76D2AA4D-77E5-41AD-A9B7-4E2858A4B9D7}" destId="{C9F5E701-D1B8-45E0-92E0-49FDFF50543E}" srcOrd="1" destOrd="0" presId="urn:microsoft.com/office/officeart/2005/8/layout/lProcess2"/>
    <dgm:cxn modelId="{DEEF855A-6CBA-45CE-A986-AE41F07CA00E}" type="presParOf" srcId="{76D2AA4D-77E5-41AD-A9B7-4E2858A4B9D7}" destId="{864A45C9-A578-4673-9413-F0297E0CEC38}" srcOrd="2" destOrd="0" presId="urn:microsoft.com/office/officeart/2005/8/layout/lProcess2"/>
    <dgm:cxn modelId="{81B772A3-706E-46BB-82B3-19AAD58403A9}" type="presParOf" srcId="{864A45C9-A578-4673-9413-F0297E0CEC38}" destId="{5A6BB13D-D48D-4DFD-98AB-1EC665BF8839}" srcOrd="0" destOrd="0" presId="urn:microsoft.com/office/officeart/2005/8/layout/lProcess2"/>
    <dgm:cxn modelId="{5252C2A5-1602-4155-8CAF-C9398700EEB1}" type="presParOf" srcId="{5A6BB13D-D48D-4DFD-98AB-1EC665BF8839}" destId="{38CBB6EB-8209-4F72-834A-2978B5E520B5}" srcOrd="0" destOrd="0" presId="urn:microsoft.com/office/officeart/2005/8/layout/lProcess2"/>
    <dgm:cxn modelId="{3E5E5E32-A2E7-49B4-83CD-EB6443301FD0}" type="presParOf" srcId="{5A6BB13D-D48D-4DFD-98AB-1EC665BF8839}" destId="{32AA3B88-FC08-419B-90BA-66BE89DF6712}" srcOrd="1" destOrd="0" presId="urn:microsoft.com/office/officeart/2005/8/layout/lProcess2"/>
    <dgm:cxn modelId="{A85B77FB-2C6F-4BEC-A6E6-048367CE8DFA}" type="presParOf" srcId="{5A6BB13D-D48D-4DFD-98AB-1EC665BF8839}" destId="{4CA47111-94A6-46D7-A198-9BC3D1E9335C}" srcOrd="2" destOrd="0" presId="urn:microsoft.com/office/officeart/2005/8/layout/lProcess2"/>
    <dgm:cxn modelId="{B44591E0-00C0-459D-924F-87D8EBB5A979}" type="presParOf" srcId="{5A6BB13D-D48D-4DFD-98AB-1EC665BF8839}" destId="{9D15CCA0-0224-4F60-B115-5BF2285D88BF}" srcOrd="3" destOrd="0" presId="urn:microsoft.com/office/officeart/2005/8/layout/lProcess2"/>
    <dgm:cxn modelId="{749CD2D1-BF4E-4972-A83B-1CB45FFB1388}" type="presParOf" srcId="{5A6BB13D-D48D-4DFD-98AB-1EC665BF8839}" destId="{81460FE6-EA56-4B53-8844-7882F3FA6094}" srcOrd="4" destOrd="0" presId="urn:microsoft.com/office/officeart/2005/8/layout/lProcess2"/>
    <dgm:cxn modelId="{3CDEA6AB-305E-4B36-9B94-75B6F874C9C3}" type="presParOf" srcId="{5A6BB13D-D48D-4DFD-98AB-1EC665BF8839}" destId="{78E7473F-A175-4B64-9FA6-65FDFDB5E66D}" srcOrd="5" destOrd="0" presId="urn:microsoft.com/office/officeart/2005/8/layout/lProcess2"/>
    <dgm:cxn modelId="{BB46514A-DCF0-47DE-B6DC-A08ACB5FD147}" type="presParOf" srcId="{5A6BB13D-D48D-4DFD-98AB-1EC665BF8839}" destId="{A6EAAEA9-0EEC-4212-B7CC-BD9B8AB3ED22}" srcOrd="6" destOrd="0" presId="urn:microsoft.com/office/officeart/2005/8/layout/lProcess2"/>
    <dgm:cxn modelId="{03897CCF-4CFD-4922-8F9B-7B1364E53BE9}" type="presParOf" srcId="{5A6BB13D-D48D-4DFD-98AB-1EC665BF8839}" destId="{A863A318-1801-46C4-9DC1-B2B29B4A39CE}" srcOrd="7" destOrd="0" presId="urn:microsoft.com/office/officeart/2005/8/layout/lProcess2"/>
    <dgm:cxn modelId="{E2D4A789-08C1-49A7-BD42-24AEDF9B1803}" type="presParOf" srcId="{5A6BB13D-D48D-4DFD-98AB-1EC665BF8839}" destId="{4F13119E-EB8D-40DB-BE6B-3A2D31A0AF1E}" srcOrd="8" destOrd="0" presId="urn:microsoft.com/office/officeart/2005/8/layout/lProcess2"/>
    <dgm:cxn modelId="{1A0302B3-0709-4813-A28C-30E55B830BDD}" type="presParOf" srcId="{5A6BB13D-D48D-4DFD-98AB-1EC665BF8839}" destId="{6AAAB2F9-E1F5-4FE6-9C9F-3795089E6258}" srcOrd="9" destOrd="0" presId="urn:microsoft.com/office/officeart/2005/8/layout/lProcess2"/>
    <dgm:cxn modelId="{89A0AF7C-CB69-4B53-A600-7CAE41039C13}" type="presParOf" srcId="{5A6BB13D-D48D-4DFD-98AB-1EC665BF8839}" destId="{5BA5FF78-AB48-40DC-A896-2AC51127F665}" srcOrd="10" destOrd="0" presId="urn:microsoft.com/office/officeart/2005/8/layout/lProcess2"/>
    <dgm:cxn modelId="{DABA0961-FB19-423A-B005-420F0349F6F3}" type="presParOf" srcId="{5A6BB13D-D48D-4DFD-98AB-1EC665BF8839}" destId="{9B1DD271-6BBA-4FF1-98CC-B6557807830F}" srcOrd="11" destOrd="0" presId="urn:microsoft.com/office/officeart/2005/8/layout/lProcess2"/>
    <dgm:cxn modelId="{FF74CCDE-08C5-4E9D-B32A-30B6B6B445A3}" type="presParOf" srcId="{5A6BB13D-D48D-4DFD-98AB-1EC665BF8839}" destId="{47864F15-6619-4CC4-81CD-803B70251C8B}" srcOrd="1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37840" cy="465138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1"/>
            <a:ext cx="3037840" cy="465138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>
              <a:defRPr sz="1200"/>
            </a:lvl1pPr>
          </a:lstStyle>
          <a:p>
            <a:pPr>
              <a:defRPr/>
            </a:pPr>
            <a:fld id="{0A6252C8-60D7-4BEF-BA9E-6FE39531170F}" type="datetimeFigureOut">
              <a:rPr lang="en-US"/>
              <a:pPr>
                <a:defRPr/>
              </a:pPr>
              <a:t>9/10/2015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675"/>
            <a:ext cx="3037840" cy="465138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675"/>
            <a:ext cx="3037840" cy="465138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r">
              <a:defRPr sz="1200"/>
            </a:lvl1pPr>
          </a:lstStyle>
          <a:p>
            <a:pPr>
              <a:defRPr/>
            </a:pPr>
            <a:fld id="{56F103E2-E77D-4C14-92EC-F02B0E06D3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3297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303784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938" y="1"/>
            <a:ext cx="303784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040" y="4416426"/>
            <a:ext cx="560832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29675"/>
            <a:ext cx="303784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1" tIns="45715" rIns="91431" bIns="45715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938" y="8829675"/>
            <a:ext cx="303784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1" tIns="45715" rIns="91431" bIns="45715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A1DD8FE-E8B3-4450-B359-3CFE3799A7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2358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912DC70-E94B-4C98-86DF-76F8AEF369EA}" type="slidenum">
              <a:rPr lang="en-US" smtClean="0"/>
              <a:pPr/>
              <a:t>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5421486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1143000"/>
            <a:ext cx="8534400" cy="2457450"/>
          </a:xfrm>
          <a:solidFill>
            <a:srgbClr val="000066"/>
          </a:solidFill>
        </p:spPr>
        <p:txBody>
          <a:bodyPr tIns="45720" bIns="45720"/>
          <a:lstStyle>
            <a:lvl1pPr>
              <a:defRPr sz="4800" i="1">
                <a:solidFill>
                  <a:schemeClr val="bg1"/>
                </a:solidFill>
                <a:effectLst>
                  <a:reflection blurRad="6350" stA="50000" endA="300" endPos="50000" dist="60007" dir="5400000" sy="-100000" algn="bl" rotWithShape="0"/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0" y="152400"/>
            <a:ext cx="9144000" cy="400110"/>
          </a:xfrm>
          <a:prstGeom prst="rect">
            <a:avLst/>
          </a:prstGeom>
          <a:solidFill>
            <a:srgbClr val="0000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000" b="1" baseline="0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pperplate Gothic Bold" pitchFamily="34" charset="0"/>
              </a:rPr>
              <a:t>Purchasing &amp; Supply Chain Management – </a:t>
            </a:r>
            <a:r>
              <a:rPr lang="en-US" sz="2000" b="1" baseline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pperplate Gothic Bold" pitchFamily="34" charset="0"/>
              </a:rPr>
              <a:t>5th ed. </a:t>
            </a:r>
            <a:r>
              <a:rPr lang="en-US" sz="2000" b="1" baseline="0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pperplate Gothic Bold" pitchFamily="34" charset="0"/>
              </a:rPr>
              <a:t>– 2012</a:t>
            </a:r>
            <a:endParaRPr lang="en-US" sz="2000" b="1" baseline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pperplate Gothic Bold" pitchFamily="34" charset="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743200" y="4114800"/>
            <a:ext cx="6096000" cy="1524000"/>
          </a:xfrm>
        </p:spPr>
        <p:txBody>
          <a:bodyPr/>
          <a:lstStyle>
            <a:lvl1pPr marL="0" indent="0" algn="r">
              <a:buFontTx/>
              <a:buNone/>
              <a:defRPr sz="3600" i="1">
                <a:solidFill>
                  <a:srgbClr val="000066"/>
                </a:solidFill>
              </a:defRPr>
            </a:lvl1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4191000" y="6019800"/>
            <a:ext cx="4648200" cy="701675"/>
          </a:xfrm>
        </p:spPr>
        <p:txBody>
          <a:bodyPr anchor="b"/>
          <a:lstStyle>
            <a:lvl1pPr>
              <a:defRPr sz="1600" i="0" dirty="0" err="1" smtClean="0">
                <a:solidFill>
                  <a:srgbClr val="000066"/>
                </a:solidFill>
              </a:defRPr>
            </a:lvl1pPr>
          </a:lstStyle>
          <a:p>
            <a:pPr>
              <a:defRPr/>
            </a:pPr>
            <a:r>
              <a:rPr lang="en-US" sz="2000" i="1" smtClean="0"/>
              <a:t>South-Western Cengage Learning</a:t>
            </a:r>
            <a:endParaRPr lang="en-US" sz="2000" i="1"/>
          </a:p>
        </p:txBody>
      </p:sp>
      <p:sp>
        <p:nvSpPr>
          <p:cNvPr id="7" name="Text Box 7"/>
          <p:cNvSpPr txBox="1">
            <a:spLocks noChangeArrowheads="1"/>
          </p:cNvSpPr>
          <p:nvPr userDrawn="1"/>
        </p:nvSpPr>
        <p:spPr bwMode="auto">
          <a:xfrm>
            <a:off x="0" y="152400"/>
            <a:ext cx="9144000" cy="406400"/>
          </a:xfrm>
          <a:prstGeom prst="rect">
            <a:avLst/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pperplate Gothic Bold" pitchFamily="34" charset="0"/>
              </a:rPr>
              <a:t>PURCHASING &amp; SUPPLY CHAIN MANAGEMENT, </a:t>
            </a:r>
            <a:r>
              <a:rPr lang="en-US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pperplate Gothic Bold" pitchFamily="34" charset="0"/>
              </a:rPr>
              <a:t>6e</a:t>
            </a:r>
            <a:endParaRPr lang="en-US" sz="2000" b="1" i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pperplate Gothic Bold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4038244"/>
            <a:ext cx="1665514" cy="2057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0066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00066"/>
                </a:solidFill>
              </a:defRPr>
            </a:lvl1pPr>
            <a:lvl2pPr>
              <a:defRPr>
                <a:solidFill>
                  <a:srgbClr val="000066"/>
                </a:solidFill>
              </a:defRPr>
            </a:lvl2pPr>
            <a:lvl3pPr>
              <a:defRPr>
                <a:solidFill>
                  <a:srgbClr val="000066"/>
                </a:solidFill>
              </a:defRPr>
            </a:lvl3pPr>
            <a:lvl4pPr>
              <a:defRPr>
                <a:solidFill>
                  <a:srgbClr val="000066"/>
                </a:solidFill>
              </a:defRPr>
            </a:lvl4pPr>
            <a:lvl5pPr>
              <a:defRPr>
                <a:solidFill>
                  <a:srgbClr val="000066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z="1400" i="1">
                <a:solidFill>
                  <a:srgbClr val="000066"/>
                </a:solidFill>
              </a:defRPr>
            </a:lvl1pPr>
          </a:lstStyle>
          <a:p>
            <a:pPr>
              <a:defRPr/>
            </a:pPr>
            <a:r>
              <a:rPr lang="en-US" smtClean="0"/>
              <a:t>Purchasing &amp; Supply Chain Management, 6e</a:t>
            </a:r>
            <a:endParaRPr lang="en-US" dirty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000066"/>
                </a:solidFill>
              </a:defRPr>
            </a:lvl1pPr>
          </a:lstStyle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solidFill>
            <a:srgbClr val="000066"/>
          </a:solidFill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 i="1">
                <a:solidFill>
                  <a:srgbClr val="000066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z="1400" i="1">
                <a:solidFill>
                  <a:srgbClr val="000066"/>
                </a:solidFill>
              </a:defRPr>
            </a:lvl1pPr>
          </a:lstStyle>
          <a:p>
            <a:pPr>
              <a:defRPr/>
            </a:pPr>
            <a:r>
              <a:rPr lang="en-US" smtClean="0"/>
              <a:t>Purchasing &amp; Supply Chain Management, 6e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000066"/>
                </a:solidFill>
              </a:defRPr>
            </a:lvl1pPr>
          </a:lstStyle>
          <a:p>
            <a:pPr>
              <a:defRPr/>
            </a:pPr>
            <a:fld id="{F8E3B18E-010D-4B2B-B41B-56C8E96F7C3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0066"/>
          </a:solidFill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solidFill>
                  <a:srgbClr val="000066"/>
                </a:solidFill>
              </a:defRPr>
            </a:lvl1pPr>
            <a:lvl2pPr>
              <a:defRPr sz="2400">
                <a:solidFill>
                  <a:srgbClr val="000066"/>
                </a:solidFill>
              </a:defRPr>
            </a:lvl2pPr>
            <a:lvl3pPr>
              <a:defRPr sz="2000">
                <a:solidFill>
                  <a:srgbClr val="000066"/>
                </a:solidFill>
              </a:defRPr>
            </a:lvl3pPr>
            <a:lvl4pPr>
              <a:defRPr sz="1800">
                <a:solidFill>
                  <a:srgbClr val="000066"/>
                </a:solidFill>
              </a:defRPr>
            </a:lvl4pPr>
            <a:lvl5pPr>
              <a:defRPr sz="1800">
                <a:solidFill>
                  <a:srgbClr val="00006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solidFill>
                  <a:srgbClr val="000066"/>
                </a:solidFill>
              </a:defRPr>
            </a:lvl1pPr>
            <a:lvl2pPr>
              <a:defRPr sz="2400">
                <a:solidFill>
                  <a:srgbClr val="000066"/>
                </a:solidFill>
              </a:defRPr>
            </a:lvl2pPr>
            <a:lvl3pPr>
              <a:defRPr sz="2000">
                <a:solidFill>
                  <a:srgbClr val="000066"/>
                </a:solidFill>
              </a:defRPr>
            </a:lvl3pPr>
            <a:lvl4pPr>
              <a:defRPr sz="1800">
                <a:solidFill>
                  <a:srgbClr val="000066"/>
                </a:solidFill>
              </a:defRPr>
            </a:lvl4pPr>
            <a:lvl5pPr>
              <a:defRPr sz="1800">
                <a:solidFill>
                  <a:srgbClr val="00006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z="1400" i="1">
                <a:solidFill>
                  <a:srgbClr val="000066"/>
                </a:solidFill>
              </a:defRPr>
            </a:lvl1pPr>
          </a:lstStyle>
          <a:p>
            <a:pPr>
              <a:defRPr/>
            </a:pPr>
            <a:r>
              <a:rPr lang="en-US" smtClean="0"/>
              <a:t>Purchasing &amp; Supply Chain Management, 6e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000066"/>
                </a:solidFill>
              </a:defRPr>
            </a:lvl1pPr>
          </a:lstStyle>
          <a:p>
            <a:pPr>
              <a:defRPr/>
            </a:pPr>
            <a:fld id="{BE71A561-29C3-472D-9C42-CAF3BBB387B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  <a:solidFill>
            <a:srgbClr val="000066"/>
          </a:solidFill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00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solidFill>
                  <a:srgbClr val="000066"/>
                </a:solidFill>
              </a:defRPr>
            </a:lvl1pPr>
            <a:lvl2pPr>
              <a:defRPr sz="2000">
                <a:solidFill>
                  <a:srgbClr val="000066"/>
                </a:solidFill>
              </a:defRPr>
            </a:lvl2pPr>
            <a:lvl3pPr>
              <a:defRPr sz="1800">
                <a:solidFill>
                  <a:srgbClr val="000066"/>
                </a:solidFill>
              </a:defRPr>
            </a:lvl3pPr>
            <a:lvl4pPr>
              <a:defRPr sz="1600">
                <a:solidFill>
                  <a:srgbClr val="000066"/>
                </a:solidFill>
              </a:defRPr>
            </a:lvl4pPr>
            <a:lvl5pPr>
              <a:defRPr sz="1600">
                <a:solidFill>
                  <a:srgbClr val="000066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00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solidFill>
                  <a:srgbClr val="000066"/>
                </a:solidFill>
              </a:defRPr>
            </a:lvl1pPr>
            <a:lvl2pPr>
              <a:defRPr sz="2000">
                <a:solidFill>
                  <a:srgbClr val="000066"/>
                </a:solidFill>
              </a:defRPr>
            </a:lvl2pPr>
            <a:lvl3pPr>
              <a:defRPr sz="1800">
                <a:solidFill>
                  <a:srgbClr val="000066"/>
                </a:solidFill>
              </a:defRPr>
            </a:lvl3pPr>
            <a:lvl4pPr>
              <a:defRPr sz="1600">
                <a:solidFill>
                  <a:srgbClr val="000066"/>
                </a:solidFill>
              </a:defRPr>
            </a:lvl4pPr>
            <a:lvl5pPr>
              <a:defRPr sz="1600">
                <a:solidFill>
                  <a:srgbClr val="000066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z="1400" i="1">
                <a:solidFill>
                  <a:srgbClr val="000066"/>
                </a:solidFill>
              </a:defRPr>
            </a:lvl1pPr>
          </a:lstStyle>
          <a:p>
            <a:pPr>
              <a:defRPr/>
            </a:pPr>
            <a:r>
              <a:rPr lang="en-US" smtClean="0"/>
              <a:t>Purchasing &amp; Supply Chain Management, 6e</a:t>
            </a:r>
            <a:endParaRPr lang="en-US" dirty="0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000066"/>
                </a:solidFill>
              </a:defRPr>
            </a:lvl1pPr>
          </a:lstStyle>
          <a:p>
            <a:pPr>
              <a:defRPr/>
            </a:pPr>
            <a:fld id="{CFE029FB-50EA-4079-A502-EC70D4ED299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0066"/>
          </a:solidFill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z="1400" i="1">
                <a:solidFill>
                  <a:srgbClr val="000066"/>
                </a:solidFill>
              </a:defRPr>
            </a:lvl1pPr>
          </a:lstStyle>
          <a:p>
            <a:pPr>
              <a:defRPr/>
            </a:pPr>
            <a:r>
              <a:rPr lang="en-US" smtClean="0"/>
              <a:t>Purchasing &amp; Supply Chain Management, 6e</a:t>
            </a:r>
            <a:endParaRPr lang="en-US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000066"/>
                </a:solidFill>
              </a:defRPr>
            </a:lvl1pPr>
          </a:lstStyle>
          <a:p>
            <a:pPr>
              <a:defRPr/>
            </a:pPr>
            <a:fld id="{35F58B15-3FA7-48D8-B8BD-0E18E400D5D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400" i="1">
                <a:solidFill>
                  <a:srgbClr val="000066"/>
                </a:solidFill>
              </a:defRPr>
            </a:lvl1pPr>
          </a:lstStyle>
          <a:p>
            <a:pPr>
              <a:defRPr/>
            </a:pPr>
            <a:r>
              <a:rPr lang="en-US" smtClean="0"/>
              <a:t>Purchasing &amp; Supply Chain Management, 6e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000066"/>
                </a:solidFill>
              </a:defRPr>
            </a:lvl1pPr>
          </a:lstStyle>
          <a:p>
            <a:pPr>
              <a:defRPr/>
            </a:pPr>
            <a:fld id="{86D55F0A-25B5-4FFB-B805-97AE8F6B87B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solidFill>
            <a:srgbClr val="000066"/>
          </a:solidFill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>
                <a:solidFill>
                  <a:srgbClr val="000066"/>
                </a:solidFill>
              </a:defRPr>
            </a:lvl1pPr>
            <a:lvl2pPr>
              <a:defRPr sz="2800">
                <a:solidFill>
                  <a:srgbClr val="000066"/>
                </a:solidFill>
              </a:defRPr>
            </a:lvl2pPr>
            <a:lvl3pPr>
              <a:defRPr sz="2400">
                <a:solidFill>
                  <a:srgbClr val="000066"/>
                </a:solidFill>
              </a:defRPr>
            </a:lvl3pPr>
            <a:lvl4pPr>
              <a:defRPr sz="2000">
                <a:solidFill>
                  <a:srgbClr val="000066"/>
                </a:solidFill>
              </a:defRPr>
            </a:lvl4pPr>
            <a:lvl5pPr>
              <a:defRPr sz="2000">
                <a:solidFill>
                  <a:srgbClr val="000066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noFill/>
        </p:spPr>
        <p:txBody>
          <a:bodyPr/>
          <a:lstStyle>
            <a:lvl1pPr marL="0" indent="0">
              <a:buNone/>
              <a:defRPr sz="1400">
                <a:solidFill>
                  <a:srgbClr val="00006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z="1400" i="1">
                <a:solidFill>
                  <a:srgbClr val="000066"/>
                </a:solidFill>
              </a:defRPr>
            </a:lvl1pPr>
          </a:lstStyle>
          <a:p>
            <a:pPr>
              <a:defRPr/>
            </a:pPr>
            <a:r>
              <a:rPr lang="en-US" smtClean="0"/>
              <a:t>Purchasing &amp; Supply Chain Management, 6e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000066"/>
                </a:solidFill>
              </a:defRPr>
            </a:lvl1pPr>
          </a:lstStyle>
          <a:p>
            <a:pPr>
              <a:defRPr/>
            </a:pPr>
            <a:fld id="{B8CC24D2-6BBF-47FD-AB14-56F7DC4F8D5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solidFill>
            <a:srgbClr val="000066"/>
          </a:solidFill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solidFill>
                  <a:srgbClr val="000066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rgbClr val="00006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z="1400" i="1">
                <a:solidFill>
                  <a:srgbClr val="000066"/>
                </a:solidFill>
              </a:defRPr>
            </a:lvl1pPr>
          </a:lstStyle>
          <a:p>
            <a:pPr>
              <a:defRPr/>
            </a:pPr>
            <a:r>
              <a:rPr lang="en-US" smtClean="0"/>
              <a:t>Purchasing &amp; Supply Chain Management, 6e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000066"/>
                </a:solidFill>
              </a:defRPr>
            </a:lvl1pPr>
          </a:lstStyle>
          <a:p>
            <a:pPr>
              <a:defRPr/>
            </a:pPr>
            <a:fld id="{4A93E218-88CC-44D5-BFC3-4C918A2F8B8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0066"/>
          </a:solidFill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rgbClr val="000066"/>
                </a:solidFill>
              </a:defRPr>
            </a:lvl1pPr>
            <a:lvl2pPr>
              <a:defRPr>
                <a:solidFill>
                  <a:srgbClr val="000066"/>
                </a:solidFill>
              </a:defRPr>
            </a:lvl2pPr>
            <a:lvl3pPr>
              <a:defRPr>
                <a:solidFill>
                  <a:srgbClr val="000066"/>
                </a:solidFill>
              </a:defRPr>
            </a:lvl3pPr>
            <a:lvl4pPr>
              <a:defRPr>
                <a:solidFill>
                  <a:srgbClr val="000066"/>
                </a:solidFill>
              </a:defRPr>
            </a:lvl4pPr>
            <a:lvl5pPr>
              <a:defRPr>
                <a:solidFill>
                  <a:srgbClr val="00006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z="1400" i="1">
                <a:solidFill>
                  <a:srgbClr val="000066"/>
                </a:solidFill>
              </a:defRPr>
            </a:lvl1pPr>
          </a:lstStyle>
          <a:p>
            <a:pPr>
              <a:defRPr/>
            </a:pPr>
            <a:r>
              <a:rPr lang="en-US" smtClean="0"/>
              <a:t>Purchasing &amp; Supply Chain Management, 6e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000066"/>
                </a:solidFill>
              </a:defRPr>
            </a:lvl1pPr>
          </a:lstStyle>
          <a:p>
            <a:pPr>
              <a:defRPr/>
            </a:pPr>
            <a:fld id="{D8127BCE-E00D-4BC4-B219-26C2B21A0B2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6163"/>
          </a:xfrm>
          <a:solidFill>
            <a:srgbClr val="000066"/>
          </a:solidFill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6163"/>
          </a:xfrm>
        </p:spPr>
        <p:txBody>
          <a:bodyPr vert="eaVert"/>
          <a:lstStyle>
            <a:lvl1pPr>
              <a:defRPr>
                <a:solidFill>
                  <a:srgbClr val="000066"/>
                </a:solidFill>
              </a:defRPr>
            </a:lvl1pPr>
            <a:lvl2pPr>
              <a:defRPr>
                <a:solidFill>
                  <a:srgbClr val="000066"/>
                </a:solidFill>
              </a:defRPr>
            </a:lvl2pPr>
            <a:lvl3pPr>
              <a:defRPr>
                <a:solidFill>
                  <a:srgbClr val="000066"/>
                </a:solidFill>
              </a:defRPr>
            </a:lvl3pPr>
            <a:lvl4pPr>
              <a:defRPr>
                <a:solidFill>
                  <a:srgbClr val="000066"/>
                </a:solidFill>
              </a:defRPr>
            </a:lvl4pPr>
            <a:lvl5pPr>
              <a:defRPr>
                <a:solidFill>
                  <a:srgbClr val="000066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z="1400" i="1">
                <a:solidFill>
                  <a:srgbClr val="000066"/>
                </a:solidFill>
              </a:defRPr>
            </a:lvl1pPr>
          </a:lstStyle>
          <a:p>
            <a:pPr>
              <a:defRPr/>
            </a:pPr>
            <a:r>
              <a:rPr lang="en-US" smtClean="0"/>
              <a:t>Purchasing &amp; Supply Chain Management, 6e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000066"/>
                </a:solidFill>
              </a:defRPr>
            </a:lvl1pPr>
          </a:lstStyle>
          <a:p>
            <a:pPr>
              <a:defRPr/>
            </a:pPr>
            <a:fld id="{A190854C-8C89-4381-987B-ACE93BE96C6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0668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91440" rIns="91440" bIns="9144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7200" y="6096000"/>
            <a:ext cx="7772400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 b="1" i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r>
              <a:rPr lang="en-US" smtClean="0"/>
              <a:t>Purchasing &amp; Supply Chain Management, 6e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29600" y="6245225"/>
            <a:ext cx="457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1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DFA6F975-C5E0-420C-9788-29B54798F76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304800" y="6248400"/>
            <a:ext cx="2667000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b">
            <a:spAutoFit/>
          </a:bodyPr>
          <a:lstStyle/>
          <a:p>
            <a:pPr algn="l"/>
            <a:r>
              <a:rPr lang="en-US" sz="800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©</a:t>
            </a:r>
            <a:r>
              <a:rPr lang="en-US" sz="800" b="1" baseline="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2016 Cengage Learning. All rights reserved. May not be scanned, copied or duplicated, or posted to a publically accessible website, in whole or in part.</a:t>
            </a:r>
            <a:endParaRPr lang="en-US" sz="800" b="1" dirty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 i="1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 i="1">
          <a:solidFill>
            <a:srgbClr val="003300"/>
          </a:solidFill>
          <a:latin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 i="1">
          <a:solidFill>
            <a:srgbClr val="003300"/>
          </a:solidFill>
          <a:latin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 i="1">
          <a:solidFill>
            <a:srgbClr val="003300"/>
          </a:solidFill>
          <a:latin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 i="1">
          <a:solidFill>
            <a:srgbClr val="003300"/>
          </a:solidFill>
          <a:latin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3300"/>
          </a:solidFill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3300"/>
          </a:solidFill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3300"/>
          </a:solidFill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3300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3200" b="1">
          <a:solidFill>
            <a:srgbClr val="000066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2800" b="1">
          <a:solidFill>
            <a:srgbClr val="000066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2400" b="1">
          <a:solidFill>
            <a:srgbClr val="000066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2000" b="1">
          <a:solidFill>
            <a:srgbClr val="000066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2000" b="1">
          <a:solidFill>
            <a:srgbClr val="000066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8600" y="914400"/>
            <a:ext cx="8610600" cy="2895600"/>
          </a:xfrm>
          <a:solidFill>
            <a:srgbClr val="000066"/>
          </a:solidFill>
        </p:spPr>
        <p:txBody>
          <a:bodyPr/>
          <a:lstStyle/>
          <a:p>
            <a:pPr eaLnBrk="1" hangingPunct="1">
              <a:defRPr/>
            </a:pPr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to Purchasing and Supply Chain Management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dirty="0" smtClean="0"/>
              <a:t>Chapter 1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3657600" y="6019800"/>
            <a:ext cx="5334000" cy="701675"/>
          </a:xfrm>
        </p:spPr>
        <p:txBody>
          <a:bodyPr/>
          <a:lstStyle/>
          <a:p>
            <a:pPr>
              <a:defRPr/>
            </a:pPr>
            <a:r>
              <a:rPr lang="en-US" sz="1800" i="1" dirty="0" smtClean="0"/>
              <a:t>SOUTH-WESTERN CENGAGE LEARNING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Chapter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new competitive business environment</a:t>
            </a:r>
          </a:p>
          <a:p>
            <a:r>
              <a:rPr lang="en-US" dirty="0" smtClean="0"/>
              <a:t>Why purchasing is important</a:t>
            </a:r>
          </a:p>
          <a:p>
            <a:r>
              <a:rPr lang="en-US" dirty="0" smtClean="0"/>
              <a:t>Understanding the language of purchasing and supply chain management</a:t>
            </a:r>
          </a:p>
          <a:p>
            <a:r>
              <a:rPr lang="en-US" dirty="0" smtClean="0"/>
              <a:t>Achieving purchasing and supply chain benefits</a:t>
            </a:r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Chapter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supply chain umbrella – management activities</a:t>
            </a:r>
          </a:p>
          <a:p>
            <a:r>
              <a:rPr lang="en-US" dirty="0" smtClean="0"/>
              <a:t>Four enablers of purchasing and supply chain management</a:t>
            </a:r>
          </a:p>
          <a:p>
            <a:r>
              <a:rPr lang="en-US" dirty="0" smtClean="0"/>
              <a:t>The evolution of purchasing and supply chain management</a:t>
            </a:r>
          </a:p>
          <a:p>
            <a:r>
              <a:rPr lang="en-US" dirty="0" smtClean="0"/>
              <a:t>Looking ahead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New Competitive Environment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Increasing numbers of world class global competitors</a:t>
            </a:r>
          </a:p>
          <a:p>
            <a:r>
              <a:rPr lang="en-US" dirty="0" smtClean="0"/>
              <a:t>Sophisticated customer base</a:t>
            </a:r>
          </a:p>
          <a:p>
            <a:pPr lvl="1"/>
            <a:r>
              <a:rPr lang="en-US" dirty="0" smtClean="0"/>
              <a:t>More performance at lower cost</a:t>
            </a:r>
          </a:p>
          <a:p>
            <a:r>
              <a:rPr lang="en-US" dirty="0" smtClean="0"/>
              <a:t>Widely available information sources</a:t>
            </a:r>
          </a:p>
          <a:p>
            <a:r>
              <a:rPr lang="en-US" dirty="0" smtClean="0"/>
              <a:t>Balance of power between buyers and suppliers</a:t>
            </a:r>
          </a:p>
          <a:p>
            <a:r>
              <a:rPr lang="en-US" dirty="0" smtClean="0"/>
              <a:t>Greater levels of outsourcing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Factors Driving SCM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Low cost and wide availability of information</a:t>
            </a:r>
          </a:p>
          <a:p>
            <a:pPr lvl="1"/>
            <a:r>
              <a:rPr lang="en-US" dirty="0"/>
              <a:t>M</a:t>
            </a:r>
            <a:r>
              <a:rPr lang="en-US" dirty="0" smtClean="0"/>
              <a:t>ore closely links members of a supply chain</a:t>
            </a:r>
          </a:p>
          <a:p>
            <a:r>
              <a:rPr lang="en-US" dirty="0" smtClean="0"/>
              <a:t>Higher levels of competition in domestic and international markets</a:t>
            </a:r>
          </a:p>
          <a:p>
            <a:pPr lvl="1"/>
            <a:r>
              <a:rPr lang="en-US" dirty="0"/>
              <a:t>R</a:t>
            </a:r>
            <a:r>
              <a:rPr lang="en-US" dirty="0" smtClean="0"/>
              <a:t>equires greater quickness, agility, and flexibility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Factors Driving SCM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Customer expectations and requirements</a:t>
            </a:r>
          </a:p>
          <a:p>
            <a:pPr lvl="1"/>
            <a:r>
              <a:rPr lang="en-US" dirty="0"/>
              <a:t>C</a:t>
            </a:r>
            <a:r>
              <a:rPr lang="en-US" dirty="0" smtClean="0"/>
              <a:t>onstantly changing and more demanding</a:t>
            </a:r>
          </a:p>
          <a:p>
            <a:r>
              <a:rPr lang="en-US" dirty="0" smtClean="0"/>
              <a:t>Ability of an organization’s supply chain to identify and mitigate risk</a:t>
            </a:r>
          </a:p>
          <a:p>
            <a:pPr lvl="1"/>
            <a:r>
              <a:rPr lang="en-US" dirty="0" smtClean="0"/>
              <a:t>Minimize disruptions</a:t>
            </a:r>
          </a:p>
          <a:p>
            <a:r>
              <a:rPr lang="en-US" dirty="0" smtClean="0"/>
              <a:t>Competition is now between supply chains, not just between companies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Purchasing Is Important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/>
          <a:lstStyle/>
          <a:p>
            <a:r>
              <a:rPr lang="en-US" dirty="0" smtClean="0"/>
              <a:t>Increasing value and savings</a:t>
            </a:r>
          </a:p>
          <a:p>
            <a:r>
              <a:rPr lang="en-US" dirty="0" smtClean="0"/>
              <a:t>Building relationships and driving innovation</a:t>
            </a:r>
          </a:p>
          <a:p>
            <a:r>
              <a:rPr lang="en-US" dirty="0" smtClean="0"/>
              <a:t>Improving quality and reputation</a:t>
            </a:r>
          </a:p>
          <a:p>
            <a:r>
              <a:rPr lang="en-US" dirty="0" smtClean="0"/>
              <a:t>Reducing time-to-market</a:t>
            </a:r>
          </a:p>
          <a:p>
            <a:r>
              <a:rPr lang="en-US" dirty="0" smtClean="0"/>
              <a:t>Managing supplier risk</a:t>
            </a:r>
          </a:p>
          <a:p>
            <a:r>
              <a:rPr lang="en-US" dirty="0" smtClean="0"/>
              <a:t>Generating economic impact</a:t>
            </a:r>
          </a:p>
          <a:p>
            <a:r>
              <a:rPr lang="en-US" dirty="0" smtClean="0"/>
              <a:t>Contributing to competitive advantage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Increasing Value and Savings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/>
          <a:lstStyle/>
          <a:p>
            <a:r>
              <a:rPr lang="en-US" dirty="0" smtClean="0"/>
              <a:t>Suppliers have substantial impact on a firm’s total cost</a:t>
            </a:r>
          </a:p>
          <a:p>
            <a:r>
              <a:rPr lang="en-US" dirty="0" smtClean="0"/>
              <a:t>Many product features originate from suppliers</a:t>
            </a:r>
          </a:p>
          <a:p>
            <a:r>
              <a:rPr lang="en-US" dirty="0" smtClean="0"/>
              <a:t>In manufacturing, purchased content is more than 55% of revenues</a:t>
            </a:r>
          </a:p>
          <a:p>
            <a:r>
              <a:rPr lang="en-US" dirty="0" smtClean="0"/>
              <a:t>Avoiding costs through early involvement in product design stage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71600"/>
          </a:xfrm>
        </p:spPr>
        <p:txBody>
          <a:bodyPr/>
          <a:lstStyle/>
          <a:p>
            <a:r>
              <a:rPr lang="en-US" dirty="0" smtClean="0"/>
              <a:t>Building Relationships and</a:t>
            </a:r>
            <a:br>
              <a:rPr lang="en-US" dirty="0" smtClean="0"/>
            </a:br>
            <a:r>
              <a:rPr lang="en-US" dirty="0" smtClean="0"/>
              <a:t>Driving Innovation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/>
          <a:lstStyle/>
          <a:p>
            <a:r>
              <a:rPr lang="en-US" dirty="0" smtClean="0"/>
              <a:t>Traditional approach is to bargain hard for price reductions</a:t>
            </a:r>
          </a:p>
          <a:p>
            <a:r>
              <a:rPr lang="en-US" dirty="0" smtClean="0"/>
              <a:t>Newer approach is to conduct joint cost reduction with suppliers</a:t>
            </a:r>
          </a:p>
          <a:p>
            <a:r>
              <a:rPr lang="en-US" dirty="0" smtClean="0"/>
              <a:t>Both buyer and supplier must benefit</a:t>
            </a:r>
          </a:p>
          <a:p>
            <a:r>
              <a:rPr lang="en-US" dirty="0" smtClean="0"/>
              <a:t>Suppliers can contribute innovative ideas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dirty="0" smtClean="0"/>
              <a:t>Improving Quality and Reputation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/>
          <a:lstStyle/>
          <a:p>
            <a:r>
              <a:rPr lang="en-US" dirty="0" smtClean="0"/>
              <a:t>Buyer focuses on core competencies and outsources non-core activities and materials</a:t>
            </a:r>
          </a:p>
          <a:p>
            <a:r>
              <a:rPr lang="en-US" dirty="0" smtClean="0"/>
              <a:t>Need for ability to track materials back up through supplier’s supply chain</a:t>
            </a:r>
          </a:p>
          <a:p>
            <a:r>
              <a:rPr lang="en-US" dirty="0" smtClean="0"/>
              <a:t>Supplier quality </a:t>
            </a:r>
            <a:r>
              <a:rPr lang="en-US" dirty="0" smtClean="0">
                <a:sym typeface="Wingdings" pitchFamily="2" charset="2"/>
              </a:rPr>
              <a:t> product quality</a:t>
            </a:r>
          </a:p>
          <a:p>
            <a:pPr lvl="1"/>
            <a:r>
              <a:rPr lang="en-US" dirty="0" smtClean="0">
                <a:sym typeface="Wingdings" pitchFamily="2" charset="2"/>
              </a:rPr>
              <a:t>Lapses in managing supplier quality can potentially tarnish a buyer’s reputation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dirty="0" smtClean="0"/>
              <a:t>Reducing Time-to-Market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/>
          <a:lstStyle/>
          <a:p>
            <a:r>
              <a:rPr lang="en-US" dirty="0" smtClean="0"/>
              <a:t>Include suppliers early in product design process to take advantage of their expertise</a:t>
            </a:r>
          </a:p>
          <a:p>
            <a:r>
              <a:rPr lang="en-US" dirty="0" smtClean="0"/>
              <a:t>Early supplier involvement can lead to an average of 20% improvement on material costs, material quality, and product development times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dirty="0" smtClean="0"/>
              <a:t>Managing Supplier Risk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/>
          <a:lstStyle/>
          <a:p>
            <a:r>
              <a:rPr lang="en-US" dirty="0" smtClean="0"/>
              <a:t>Supplier risk is magnified by sourcing strategies that emphasize global sourcing, single sourcing, and JIT inventory</a:t>
            </a:r>
          </a:p>
          <a:p>
            <a:r>
              <a:rPr lang="en-US" dirty="0" smtClean="0"/>
              <a:t>Need to develop business continuity plans to mitigate risks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691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dirty="0" smtClean="0"/>
              <a:t>Generating Economic Impact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382000" cy="4754563"/>
          </a:xfrm>
        </p:spPr>
        <p:txBody>
          <a:bodyPr/>
          <a:lstStyle/>
          <a:p>
            <a:r>
              <a:rPr lang="en-US" dirty="0" smtClean="0"/>
              <a:t>The monthly </a:t>
            </a:r>
            <a:r>
              <a:rPr lang="en-US" i="1" dirty="0" smtClean="0"/>
              <a:t>ISM Report on Business</a:t>
            </a:r>
            <a:r>
              <a:rPr lang="en-US" i="1" baseline="30000" dirty="0" smtClean="0"/>
              <a:t>®</a:t>
            </a:r>
            <a:r>
              <a:rPr lang="en-US" i="1" dirty="0" smtClean="0"/>
              <a:t> </a:t>
            </a:r>
            <a:r>
              <a:rPr lang="en-US" dirty="0" smtClean="0"/>
              <a:t>is a closely followed national economic indicator</a:t>
            </a:r>
          </a:p>
          <a:p>
            <a:pPr lvl="1"/>
            <a:r>
              <a:rPr lang="en-US" dirty="0" smtClean="0"/>
              <a:t>A change index</a:t>
            </a:r>
          </a:p>
          <a:p>
            <a:pPr lvl="1"/>
            <a:r>
              <a:rPr lang="en-US" dirty="0" smtClean="0"/>
              <a:t>Manufacturing and non-manufacturing components</a:t>
            </a:r>
          </a:p>
          <a:p>
            <a:r>
              <a:rPr lang="en-US" dirty="0" smtClean="0"/>
              <a:t>&gt; 50 means economy is expanding</a:t>
            </a:r>
          </a:p>
          <a:p>
            <a:r>
              <a:rPr lang="en-US" dirty="0" smtClean="0"/>
              <a:t>&lt; 50 means economy is contracting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7800"/>
          </a:xfrm>
        </p:spPr>
        <p:txBody>
          <a:bodyPr/>
          <a:lstStyle/>
          <a:p>
            <a:r>
              <a:rPr lang="en-US" dirty="0" smtClean="0"/>
              <a:t>Contributing to Competitive Advantage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/>
          <a:lstStyle/>
          <a:p>
            <a:r>
              <a:rPr lang="en-US" dirty="0" smtClean="0"/>
              <a:t>Growing recognition of supply management’s contribution to firm’s profitability</a:t>
            </a:r>
          </a:p>
          <a:p>
            <a:r>
              <a:rPr lang="en-US" dirty="0" smtClean="0"/>
              <a:t>More supply managers have earned college degrees</a:t>
            </a:r>
          </a:p>
          <a:p>
            <a:r>
              <a:rPr lang="en-US" dirty="0" smtClean="0"/>
              <a:t>Increased number of supply managers with certifications such as CPSM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7800"/>
          </a:xfrm>
        </p:spPr>
        <p:txBody>
          <a:bodyPr/>
          <a:lstStyle/>
          <a:p>
            <a:r>
              <a:rPr lang="en-US" dirty="0" smtClean="0"/>
              <a:t>Contributing to Competitive Advantage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/>
          <a:lstStyle/>
          <a:p>
            <a:r>
              <a:rPr lang="en-US" dirty="0" smtClean="0"/>
              <a:t>Talent management</a:t>
            </a:r>
          </a:p>
          <a:p>
            <a:pPr lvl="1"/>
            <a:r>
              <a:rPr lang="en-US" dirty="0" smtClean="0"/>
              <a:t>Requires constant focus on finding, developing, and promoting individuals making significant contributions</a:t>
            </a:r>
          </a:p>
          <a:p>
            <a:pPr lvl="1"/>
            <a:r>
              <a:rPr lang="en-US" dirty="0" smtClean="0"/>
              <a:t>Vital to furthering supply management’s impact on company strategies and competitiveness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0330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Language of Purchasing and SCM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 purchasing different from supply management?</a:t>
            </a:r>
          </a:p>
          <a:p>
            <a:r>
              <a:rPr lang="en-US" dirty="0" smtClean="0"/>
              <a:t>Are supply chains and value chains the same?</a:t>
            </a:r>
          </a:p>
          <a:p>
            <a:r>
              <a:rPr lang="en-US" dirty="0" smtClean="0"/>
              <a:t>What is supply chain management?</a:t>
            </a:r>
          </a:p>
          <a:p>
            <a:r>
              <a:rPr lang="en-US" dirty="0" smtClean="0"/>
              <a:t>What is an extended enterprise?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Purchasing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functional group (i.e., a formal entity on the organization chart) as well as a functional activity (i.e., buying goods and services)</a:t>
            </a:r>
          </a:p>
          <a:p>
            <a:r>
              <a:rPr lang="en-US" dirty="0" smtClean="0"/>
              <a:t>a.k.a. as procurement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Purchasing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Activities</a:t>
            </a:r>
          </a:p>
          <a:p>
            <a:pPr lvl="1"/>
            <a:r>
              <a:rPr lang="en-US" dirty="0" smtClean="0"/>
              <a:t>Supplier identification and selection</a:t>
            </a:r>
          </a:p>
          <a:p>
            <a:pPr lvl="1"/>
            <a:r>
              <a:rPr lang="en-US" dirty="0" smtClean="0"/>
              <a:t>Buying</a:t>
            </a:r>
          </a:p>
          <a:p>
            <a:pPr lvl="1"/>
            <a:r>
              <a:rPr lang="en-US" dirty="0" smtClean="0"/>
              <a:t>Negotiation</a:t>
            </a:r>
          </a:p>
          <a:p>
            <a:pPr lvl="1"/>
            <a:r>
              <a:rPr lang="en-US" dirty="0" smtClean="0"/>
              <a:t>Contracting</a:t>
            </a:r>
          </a:p>
          <a:p>
            <a:pPr lvl="1"/>
            <a:r>
              <a:rPr lang="en-US" dirty="0" smtClean="0"/>
              <a:t>Supply market research</a:t>
            </a:r>
          </a:p>
          <a:p>
            <a:pPr lvl="1"/>
            <a:r>
              <a:rPr lang="en-US" dirty="0" smtClean="0"/>
              <a:t>Supplier measurement and improvement</a:t>
            </a:r>
          </a:p>
          <a:p>
            <a:pPr lvl="1"/>
            <a:r>
              <a:rPr lang="en-US" dirty="0" smtClean="0"/>
              <a:t>Purchasing systems development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Five Rights of Purchasing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Getting the “right” quality</a:t>
            </a:r>
          </a:p>
          <a:p>
            <a:r>
              <a:rPr lang="en-US" dirty="0" smtClean="0"/>
              <a:t>In the “right” quantity</a:t>
            </a:r>
          </a:p>
          <a:p>
            <a:r>
              <a:rPr lang="en-US" dirty="0" smtClean="0"/>
              <a:t>At the “right” time</a:t>
            </a:r>
          </a:p>
          <a:p>
            <a:r>
              <a:rPr lang="en-US" dirty="0" smtClean="0"/>
              <a:t>For the “right” price</a:t>
            </a:r>
          </a:p>
          <a:p>
            <a:r>
              <a:rPr lang="en-US" dirty="0" smtClean="0"/>
              <a:t>From the “right” source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1622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Supply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strategic approach to planning for and acquiring the organization’s current and future needs through effectively managing the supply base, utilizing a process orientation in conjunction with cross-functional teams to achieve the organizational mission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ISM’s Definition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identification, acquisition, access, positioning, and management of resources and related capabilities an organization needs or potentially needs in the attainment of its strategic objectives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Up Arrow 12"/>
          <p:cNvSpPr/>
          <p:nvPr/>
        </p:nvSpPr>
        <p:spPr>
          <a:xfrm rot="10800000">
            <a:off x="4343400" y="4114800"/>
            <a:ext cx="484632" cy="914400"/>
          </a:xfrm>
          <a:prstGeom prst="upArrow">
            <a:avLst/>
          </a:prstGeom>
          <a:solidFill>
            <a:srgbClr val="0000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Up Arrow 13"/>
          <p:cNvSpPr/>
          <p:nvPr/>
        </p:nvSpPr>
        <p:spPr>
          <a:xfrm rot="16200000">
            <a:off x="3034284" y="3214116"/>
            <a:ext cx="484632" cy="914400"/>
          </a:xfrm>
          <a:prstGeom prst="upArrow">
            <a:avLst/>
          </a:prstGeom>
          <a:solidFill>
            <a:srgbClr val="0000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Up Arrow 10"/>
          <p:cNvSpPr/>
          <p:nvPr/>
        </p:nvSpPr>
        <p:spPr>
          <a:xfrm>
            <a:off x="4343400" y="2362200"/>
            <a:ext cx="484632" cy="685800"/>
          </a:xfrm>
          <a:prstGeom prst="upArrow">
            <a:avLst/>
          </a:prstGeom>
          <a:solidFill>
            <a:srgbClr val="0000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Up Arrow 11"/>
          <p:cNvSpPr/>
          <p:nvPr/>
        </p:nvSpPr>
        <p:spPr>
          <a:xfrm rot="5400000">
            <a:off x="5815584" y="3328416"/>
            <a:ext cx="484632" cy="685800"/>
          </a:xfrm>
          <a:prstGeom prst="upArrow">
            <a:avLst/>
          </a:prstGeom>
          <a:solidFill>
            <a:srgbClr val="0000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Defining Supply Management</a:t>
            </a:r>
            <a:endParaRPr lang="en-US" dirty="0"/>
          </a:p>
        </p:txBody>
      </p:sp>
      <p:sp>
        <p:nvSpPr>
          <p:cNvPr id="1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3429000" y="1295400"/>
            <a:ext cx="2362200" cy="106680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900" b="1" dirty="0" smtClean="0">
                <a:solidFill>
                  <a:srgbClr val="000066"/>
                </a:solidFill>
              </a:rPr>
              <a:t>Strategic Orientation</a:t>
            </a:r>
            <a:endParaRPr lang="en-US" sz="1900" b="1" dirty="0">
              <a:solidFill>
                <a:srgbClr val="000066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6400800" y="3124200"/>
            <a:ext cx="2438400" cy="106680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900" b="1" dirty="0" smtClean="0">
                <a:solidFill>
                  <a:srgbClr val="000066"/>
                </a:solidFill>
              </a:rPr>
              <a:t>Cross Functional Groups</a:t>
            </a:r>
            <a:endParaRPr lang="en-US" sz="1900" b="1" dirty="0">
              <a:solidFill>
                <a:srgbClr val="000066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3429000" y="5029200"/>
            <a:ext cx="2362200" cy="106680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900" b="1" dirty="0" smtClean="0">
                <a:solidFill>
                  <a:srgbClr val="000066"/>
                </a:solidFill>
              </a:rPr>
              <a:t>Process-Driven Approach</a:t>
            </a:r>
            <a:endParaRPr lang="en-US" sz="1900" b="1" dirty="0">
              <a:solidFill>
                <a:srgbClr val="000066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457200" y="3124200"/>
            <a:ext cx="2362200" cy="106680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900" b="1" dirty="0" smtClean="0">
                <a:solidFill>
                  <a:schemeClr val="tx1"/>
                </a:solidFill>
              </a:rPr>
              <a:t>Supply Base Management</a:t>
            </a:r>
            <a:endParaRPr lang="en-US" sz="1900" b="1" dirty="0">
              <a:solidFill>
                <a:schemeClr val="tx1"/>
              </a:solidFill>
            </a:endParaRPr>
          </a:p>
        </p:txBody>
      </p:sp>
      <p:pic>
        <p:nvPicPr>
          <p:cNvPr id="6" name="Picture 4" descr="MPj0399818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2895600"/>
            <a:ext cx="2329423" cy="1600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Supply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Strategic responsibilities</a:t>
            </a:r>
          </a:p>
          <a:p>
            <a:pPr lvl="1"/>
            <a:r>
              <a:rPr lang="en-US" dirty="0" smtClean="0"/>
              <a:t>Activities which have a major long-term impact on firm performance</a:t>
            </a:r>
          </a:p>
          <a:p>
            <a:pPr lvl="1"/>
            <a:r>
              <a:rPr lang="en-US" dirty="0" smtClean="0"/>
              <a:t>Aligned with the overall mission and strategies of the firm</a:t>
            </a:r>
          </a:p>
          <a:p>
            <a:r>
              <a:rPr lang="en-US" dirty="0" smtClean="0"/>
              <a:t>Managing the supply base</a:t>
            </a:r>
          </a:p>
          <a:p>
            <a:pPr lvl="1"/>
            <a:r>
              <a:rPr lang="en-US" dirty="0" smtClean="0"/>
              <a:t>Work directly with suppliers to provide world-class performance</a:t>
            </a:r>
          </a:p>
          <a:p>
            <a:pPr lvl="1"/>
            <a:r>
              <a:rPr lang="en-US" dirty="0" smtClean="0"/>
              <a:t>A supercharged version of purchasing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Supply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Process approach</a:t>
            </a:r>
          </a:p>
          <a:p>
            <a:pPr lvl="1"/>
            <a:r>
              <a:rPr lang="en-US" dirty="0" smtClean="0"/>
              <a:t>Identifying, evaluating, selecting, managing, and developing suppliers to improve performance</a:t>
            </a:r>
          </a:p>
          <a:p>
            <a:pPr lvl="1"/>
            <a:r>
              <a:rPr lang="en-US" dirty="0" smtClean="0"/>
              <a:t>Move across functional area boundaries</a:t>
            </a:r>
          </a:p>
          <a:p>
            <a:r>
              <a:rPr lang="en-US" dirty="0" smtClean="0"/>
              <a:t>Cross-functional</a:t>
            </a:r>
          </a:p>
          <a:p>
            <a:pPr lvl="1"/>
            <a:r>
              <a:rPr lang="en-US" dirty="0" smtClean="0"/>
              <a:t>Sharing information</a:t>
            </a:r>
          </a:p>
          <a:p>
            <a:pPr lvl="1"/>
            <a:r>
              <a:rPr lang="en-US" dirty="0" smtClean="0"/>
              <a:t>Suppliers as an extension of the buying company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Supply Chains and Value Chains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Supply chain orientation</a:t>
            </a:r>
          </a:p>
          <a:p>
            <a:pPr lvl="1"/>
            <a:r>
              <a:rPr lang="en-US" dirty="0" smtClean="0"/>
              <a:t>Higher level recognition of the strategic value of managing operational activities and flows within and across a supply chain</a:t>
            </a:r>
          </a:p>
          <a:p>
            <a:r>
              <a:rPr lang="en-US" dirty="0" smtClean="0"/>
              <a:t>Value chain</a:t>
            </a:r>
          </a:p>
          <a:p>
            <a:pPr lvl="1"/>
            <a:r>
              <a:rPr lang="en-US" dirty="0" smtClean="0"/>
              <a:t>Primary and secondary support activities that can lead to competitive advantage</a:t>
            </a:r>
          </a:p>
          <a:p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Supply Chains and Value Chains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/>
          <a:lstStyle/>
          <a:p>
            <a:r>
              <a:rPr lang="en-US" dirty="0" smtClean="0"/>
              <a:t>Supply chain</a:t>
            </a:r>
          </a:p>
          <a:p>
            <a:pPr lvl="1"/>
            <a:r>
              <a:rPr lang="en-US" dirty="0" smtClean="0"/>
              <a:t>Set of 3 or more organizations linked directly by 1 or more of upstream or downstream flows of products, services, finances, and information from a source to a customer</a:t>
            </a:r>
          </a:p>
          <a:p>
            <a:pPr lvl="1"/>
            <a:r>
              <a:rPr lang="en-US" dirty="0" smtClean="0"/>
              <a:t>Subset of the value chain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Up Arrow 28"/>
          <p:cNvSpPr/>
          <p:nvPr/>
        </p:nvSpPr>
        <p:spPr>
          <a:xfrm>
            <a:off x="3886200" y="4572000"/>
            <a:ext cx="304800" cy="457200"/>
          </a:xfrm>
          <a:prstGeom prst="upArrow">
            <a:avLst/>
          </a:prstGeom>
          <a:solidFill>
            <a:srgbClr val="000066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 rot="16200000" flipH="1">
            <a:off x="4616926" y="183674"/>
            <a:ext cx="1588" cy="7406640"/>
          </a:xfrm>
          <a:prstGeom prst="line">
            <a:avLst/>
          </a:prstGeom>
          <a:ln w="38100">
            <a:solidFill>
              <a:srgbClr val="00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Up Arrow 25"/>
          <p:cNvSpPr/>
          <p:nvPr/>
        </p:nvSpPr>
        <p:spPr>
          <a:xfrm>
            <a:off x="6781800" y="5486400"/>
            <a:ext cx="304800" cy="457200"/>
          </a:xfrm>
          <a:prstGeom prst="upArrow">
            <a:avLst/>
          </a:prstGeom>
          <a:solidFill>
            <a:srgbClr val="000066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Up Arrow 24"/>
          <p:cNvSpPr/>
          <p:nvPr/>
        </p:nvSpPr>
        <p:spPr>
          <a:xfrm>
            <a:off x="1676400" y="5486400"/>
            <a:ext cx="304800" cy="429768"/>
          </a:xfrm>
          <a:prstGeom prst="upArrow">
            <a:avLst/>
          </a:prstGeom>
          <a:solidFill>
            <a:srgbClr val="000066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Extended Value Chain</a:t>
            </a:r>
            <a:endParaRPr lang="en-US" dirty="0"/>
          </a:p>
        </p:txBody>
      </p:sp>
      <p:sp>
        <p:nvSpPr>
          <p:cNvPr id="32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33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990600" y="1384768"/>
            <a:ext cx="2362200" cy="118872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 anchor="ctr" anchorCtr="1">
            <a:spAutoFit/>
          </a:bodyPr>
          <a:lstStyle/>
          <a:p>
            <a:pPr algn="ctr"/>
            <a:r>
              <a:rPr lang="en-US" b="1" dirty="0" smtClean="0">
                <a:solidFill>
                  <a:srgbClr val="000066"/>
                </a:solidFill>
              </a:rPr>
              <a:t>Support</a:t>
            </a:r>
          </a:p>
          <a:p>
            <a:pPr algn="ctr"/>
            <a:r>
              <a:rPr lang="en-US" b="1" dirty="0" smtClean="0">
                <a:solidFill>
                  <a:srgbClr val="000066"/>
                </a:solidFill>
              </a:rPr>
              <a:t>Activities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352800" y="1371600"/>
            <a:ext cx="4876800" cy="118872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b="1" dirty="0" smtClean="0">
                <a:solidFill>
                  <a:srgbClr val="000066"/>
                </a:solidFill>
              </a:rPr>
              <a:t>Firm infrastructure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b="1" dirty="0" smtClean="0">
                <a:solidFill>
                  <a:srgbClr val="000066"/>
                </a:solidFill>
              </a:rPr>
              <a:t>Human resource management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b="1" dirty="0" smtClean="0">
                <a:solidFill>
                  <a:srgbClr val="000066"/>
                </a:solidFill>
              </a:rPr>
              <a:t>Technology development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b="1" dirty="0" smtClean="0">
                <a:solidFill>
                  <a:srgbClr val="000066"/>
                </a:solidFill>
              </a:rPr>
              <a:t>Purchasing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90600" y="2971800"/>
            <a:ext cx="1463040" cy="646331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 anchor="ctr" anchorCtr="1">
            <a:spAutoFit/>
          </a:bodyPr>
          <a:lstStyle/>
          <a:p>
            <a:pPr algn="ctr"/>
            <a:r>
              <a:rPr lang="en-US" b="1" dirty="0" smtClean="0">
                <a:solidFill>
                  <a:srgbClr val="000066"/>
                </a:solidFill>
              </a:rPr>
              <a:t>Inbound Logistics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53640" y="2979886"/>
            <a:ext cx="1447800" cy="64008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 anchor="ctr" anchorCtr="1">
            <a:spAutoFit/>
          </a:bodyPr>
          <a:lstStyle/>
          <a:p>
            <a:pPr algn="ctr"/>
            <a:r>
              <a:rPr lang="en-US" b="1" dirty="0" smtClean="0">
                <a:solidFill>
                  <a:srgbClr val="000066"/>
                </a:solidFill>
              </a:rPr>
              <a:t>Operations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86200" y="2971800"/>
            <a:ext cx="1463040" cy="646331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 anchor="ctr" anchorCtr="1">
            <a:spAutoFit/>
          </a:bodyPr>
          <a:lstStyle/>
          <a:p>
            <a:pPr algn="ctr"/>
            <a:r>
              <a:rPr lang="en-US" b="1" dirty="0" smtClean="0">
                <a:solidFill>
                  <a:srgbClr val="000066"/>
                </a:solidFill>
              </a:rPr>
              <a:t>Outbound Logistics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34000" y="2971800"/>
            <a:ext cx="1463040" cy="646331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 anchor="ctr" anchorCtr="1">
            <a:spAutoFit/>
          </a:bodyPr>
          <a:lstStyle/>
          <a:p>
            <a:pPr algn="ctr"/>
            <a:r>
              <a:rPr lang="en-US" b="1" dirty="0" smtClean="0">
                <a:solidFill>
                  <a:srgbClr val="000066"/>
                </a:solidFill>
              </a:rPr>
              <a:t>Marketing &amp; Sales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781800" y="2971800"/>
            <a:ext cx="1463040" cy="646331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 anchor="ctr" anchorCtr="1">
            <a:spAutoFit/>
          </a:bodyPr>
          <a:lstStyle/>
          <a:p>
            <a:pPr algn="ctr"/>
            <a:r>
              <a:rPr lang="en-US" b="1" dirty="0" smtClean="0">
                <a:solidFill>
                  <a:srgbClr val="000066"/>
                </a:solidFill>
              </a:rPr>
              <a:t>Customer Service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791200"/>
            <a:ext cx="8153400" cy="369332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 anchor="ctr" anchorCtr="1">
            <a:spAutoFit/>
          </a:bodyPr>
          <a:lstStyle/>
          <a:p>
            <a:pPr algn="ctr"/>
            <a:r>
              <a:rPr lang="en-US" b="1" dirty="0" smtClean="0">
                <a:solidFill>
                  <a:srgbClr val="000066"/>
                </a:solidFill>
              </a:rPr>
              <a:t>Total Supply Chain / Total Logistics Management</a:t>
            </a:r>
            <a:endParaRPr lang="en-US" b="1" dirty="0">
              <a:solidFill>
                <a:srgbClr val="000066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 rot="16200000">
            <a:off x="-805934" y="3053834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Suppliers</a:t>
            </a:r>
            <a:endParaRPr lang="en-US" b="1" dirty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 rot="5400000">
            <a:off x="7195066" y="3091934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Customers</a:t>
            </a:r>
            <a:endParaRPr lang="en-US" b="1" dirty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Up Arrow 22"/>
          <p:cNvSpPr/>
          <p:nvPr/>
        </p:nvSpPr>
        <p:spPr>
          <a:xfrm>
            <a:off x="533400" y="4343400"/>
            <a:ext cx="304800" cy="457200"/>
          </a:xfrm>
          <a:prstGeom prst="upArrow">
            <a:avLst/>
          </a:prstGeom>
          <a:solidFill>
            <a:srgbClr val="000066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Up Arrow 23"/>
          <p:cNvSpPr/>
          <p:nvPr/>
        </p:nvSpPr>
        <p:spPr>
          <a:xfrm>
            <a:off x="8229600" y="4343400"/>
            <a:ext cx="304800" cy="457200"/>
          </a:xfrm>
          <a:prstGeom prst="upArrow">
            <a:avLst/>
          </a:prstGeom>
          <a:solidFill>
            <a:srgbClr val="000066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Up Arrow 26"/>
          <p:cNvSpPr/>
          <p:nvPr/>
        </p:nvSpPr>
        <p:spPr>
          <a:xfrm>
            <a:off x="838200" y="3611880"/>
            <a:ext cx="304800" cy="274320"/>
          </a:xfrm>
          <a:prstGeom prst="upArrow">
            <a:avLst/>
          </a:prstGeom>
          <a:solidFill>
            <a:srgbClr val="000066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Up Arrow 27"/>
          <p:cNvSpPr/>
          <p:nvPr/>
        </p:nvSpPr>
        <p:spPr>
          <a:xfrm>
            <a:off x="8077200" y="3611880"/>
            <a:ext cx="304800" cy="274320"/>
          </a:xfrm>
          <a:prstGeom prst="upArrow">
            <a:avLst/>
          </a:prstGeom>
          <a:solidFill>
            <a:srgbClr val="000066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457200" y="4800600"/>
            <a:ext cx="2819400" cy="646331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0066"/>
                </a:solidFill>
              </a:rPr>
              <a:t>Materials /</a:t>
            </a:r>
          </a:p>
          <a:p>
            <a:pPr algn="ctr"/>
            <a:r>
              <a:rPr lang="en-US" b="1" dirty="0" smtClean="0">
                <a:solidFill>
                  <a:srgbClr val="000066"/>
                </a:solidFill>
              </a:rPr>
              <a:t>Supply Management</a:t>
            </a:r>
            <a:endParaRPr lang="en-US" b="1" dirty="0">
              <a:solidFill>
                <a:srgbClr val="000066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276600" y="4797475"/>
            <a:ext cx="5334000" cy="649224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 anchor="ctr" anchorCtr="1">
            <a:spAutoFit/>
          </a:bodyPr>
          <a:lstStyle/>
          <a:p>
            <a:pPr algn="ctr"/>
            <a:r>
              <a:rPr lang="en-US" b="1" dirty="0" smtClean="0">
                <a:solidFill>
                  <a:srgbClr val="000066"/>
                </a:solidFill>
              </a:rPr>
              <a:t>Physical Distribution /</a:t>
            </a:r>
          </a:p>
          <a:p>
            <a:pPr algn="ctr"/>
            <a:r>
              <a:rPr lang="en-US" b="1" dirty="0" smtClean="0">
                <a:solidFill>
                  <a:srgbClr val="000066"/>
                </a:solidFill>
              </a:rPr>
              <a:t>Channel Management</a:t>
            </a:r>
            <a:endParaRPr lang="en-US" b="1" dirty="0">
              <a:solidFill>
                <a:srgbClr val="000066"/>
              </a:solidFill>
            </a:endParaRPr>
          </a:p>
        </p:txBody>
      </p:sp>
      <p:sp>
        <p:nvSpPr>
          <p:cNvPr id="38" name="Up Arrow 37"/>
          <p:cNvSpPr/>
          <p:nvPr/>
        </p:nvSpPr>
        <p:spPr>
          <a:xfrm>
            <a:off x="4419600" y="3886200"/>
            <a:ext cx="304800" cy="365760"/>
          </a:xfrm>
          <a:prstGeom prst="upArrow">
            <a:avLst/>
          </a:prstGeom>
          <a:solidFill>
            <a:srgbClr val="000066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3200400" y="4191000"/>
            <a:ext cx="2819400" cy="369332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0066"/>
                </a:solidFill>
              </a:rPr>
              <a:t>Primary Activities</a:t>
            </a:r>
            <a:endParaRPr lang="en-US" b="1" dirty="0">
              <a:solidFill>
                <a:srgbClr val="000066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990600" y="2590800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Materials/Services</a:t>
            </a:r>
            <a:endParaRPr lang="en-US" b="1" dirty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886200" y="2590800"/>
            <a:ext cx="434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Information/Funds/Knowledge</a:t>
            </a:r>
            <a:endParaRPr lang="en-US" b="1" dirty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1" name="Right Arrow 40"/>
          <p:cNvSpPr/>
          <p:nvPr/>
        </p:nvSpPr>
        <p:spPr>
          <a:xfrm flipV="1">
            <a:off x="3200400" y="2590799"/>
            <a:ext cx="685800" cy="350521"/>
          </a:xfrm>
          <a:prstGeom prst="rightArrow">
            <a:avLst/>
          </a:prstGeom>
          <a:solidFill>
            <a:srgbClr val="000066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ight Arrow 41"/>
          <p:cNvSpPr/>
          <p:nvPr/>
        </p:nvSpPr>
        <p:spPr>
          <a:xfrm rot="10800000" flipV="1">
            <a:off x="3886200" y="2590800"/>
            <a:ext cx="838200" cy="350521"/>
          </a:xfrm>
          <a:prstGeom prst="rightArrow">
            <a:avLst/>
          </a:prstGeom>
          <a:solidFill>
            <a:srgbClr val="000066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6324600" y="418235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Exhibit 1.2</a:t>
            </a:r>
            <a:endParaRPr lang="en-US" b="1" dirty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Supply Chains vs. Value Chains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Supply chain management</a:t>
            </a:r>
          </a:p>
          <a:p>
            <a:pPr lvl="1"/>
            <a:r>
              <a:rPr lang="en-US" dirty="0" smtClean="0"/>
              <a:t>Endorses a supply chain orientation and involves proactive management of two-way movement and coordination of goods, services, information, and funds from raw material through end user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2" name="Straight Arrow Connector 81"/>
          <p:cNvCxnSpPr>
            <a:stCxn id="15" idx="3"/>
            <a:endCxn id="16" idx="1"/>
          </p:cNvCxnSpPr>
          <p:nvPr/>
        </p:nvCxnSpPr>
        <p:spPr>
          <a:xfrm>
            <a:off x="3048000" y="5199966"/>
            <a:ext cx="990600" cy="1588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/>
          <p:nvPr/>
        </p:nvCxnSpPr>
        <p:spPr>
          <a:xfrm rot="10800000">
            <a:off x="3048000" y="5486400"/>
            <a:ext cx="990600" cy="1588"/>
          </a:xfrm>
          <a:prstGeom prst="straightConnector1">
            <a:avLst/>
          </a:prstGeom>
          <a:ln w="5080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 rot="10800000" flipV="1">
            <a:off x="2819400" y="1905000"/>
            <a:ext cx="1371600" cy="1295400"/>
          </a:xfrm>
          <a:prstGeom prst="straightConnector1">
            <a:avLst/>
          </a:prstGeom>
          <a:ln w="5080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/>
          <p:nvPr/>
        </p:nvCxnSpPr>
        <p:spPr>
          <a:xfrm rot="5400000">
            <a:off x="1943100" y="3924300"/>
            <a:ext cx="1066800" cy="838200"/>
          </a:xfrm>
          <a:prstGeom prst="straightConnector1">
            <a:avLst/>
          </a:prstGeom>
          <a:ln w="5080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 rot="5400000">
            <a:off x="3543300" y="3390900"/>
            <a:ext cx="2971800" cy="1588"/>
          </a:xfrm>
          <a:prstGeom prst="straightConnector1">
            <a:avLst/>
          </a:prstGeom>
          <a:ln w="5080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 rot="5400000" flipH="1" flipV="1">
            <a:off x="6477000" y="3581400"/>
            <a:ext cx="609600" cy="1588"/>
          </a:xfrm>
          <a:prstGeom prst="straightConnector1">
            <a:avLst/>
          </a:prstGeom>
          <a:ln w="5080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 rot="5400000" flipH="1" flipV="1">
            <a:off x="6515100" y="2324100"/>
            <a:ext cx="533400" cy="1588"/>
          </a:xfrm>
          <a:prstGeom prst="straightConnector1">
            <a:avLst/>
          </a:prstGeom>
          <a:ln w="5080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rot="10800000">
            <a:off x="1676400" y="1981200"/>
            <a:ext cx="457994" cy="794"/>
          </a:xfrm>
          <a:prstGeom prst="straightConnector1">
            <a:avLst/>
          </a:prstGeom>
          <a:ln w="5080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 rot="10800000">
            <a:off x="3505200" y="1981200"/>
            <a:ext cx="457994" cy="794"/>
          </a:xfrm>
          <a:prstGeom prst="straightConnector1">
            <a:avLst/>
          </a:prstGeom>
          <a:ln w="5080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15" idx="0"/>
            <a:endCxn id="14" idx="2"/>
          </p:cNvCxnSpPr>
          <p:nvPr/>
        </p:nvCxnSpPr>
        <p:spPr>
          <a:xfrm rot="5400000" flipH="1" flipV="1">
            <a:off x="2266266" y="3942666"/>
            <a:ext cx="1030069" cy="838200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rot="5400000" flipH="1" flipV="1">
            <a:off x="3870960" y="3520440"/>
            <a:ext cx="2926080" cy="1588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endCxn id="10" idx="2"/>
          </p:cNvCxnSpPr>
          <p:nvPr/>
        </p:nvCxnSpPr>
        <p:spPr>
          <a:xfrm flipV="1">
            <a:off x="2895600" y="2020824"/>
            <a:ext cx="1752600" cy="1484376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12" idx="2"/>
            <a:endCxn id="13" idx="0"/>
          </p:cNvCxnSpPr>
          <p:nvPr/>
        </p:nvCxnSpPr>
        <p:spPr>
          <a:xfrm rot="5400000">
            <a:off x="6153912" y="3563112"/>
            <a:ext cx="646176" cy="1588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11" idx="2"/>
            <a:endCxn id="12" idx="0"/>
          </p:cNvCxnSpPr>
          <p:nvPr/>
        </p:nvCxnSpPr>
        <p:spPr>
          <a:xfrm rot="5400000">
            <a:off x="6192012" y="2305812"/>
            <a:ext cx="569976" cy="1588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10" idx="3"/>
            <a:endCxn id="11" idx="1"/>
          </p:cNvCxnSpPr>
          <p:nvPr/>
        </p:nvCxnSpPr>
        <p:spPr>
          <a:xfrm>
            <a:off x="5334000" y="1696212"/>
            <a:ext cx="457200" cy="1588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9" idx="3"/>
            <a:endCxn id="10" idx="1"/>
          </p:cNvCxnSpPr>
          <p:nvPr/>
        </p:nvCxnSpPr>
        <p:spPr>
          <a:xfrm>
            <a:off x="3505200" y="1696212"/>
            <a:ext cx="457200" cy="1588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3"/>
            <a:endCxn id="9" idx="1"/>
          </p:cNvCxnSpPr>
          <p:nvPr/>
        </p:nvCxnSpPr>
        <p:spPr>
          <a:xfrm>
            <a:off x="1676400" y="1696212"/>
            <a:ext cx="457200" cy="1588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Cereal Value Chain Example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04800" y="1371600"/>
            <a:ext cx="1371600" cy="649224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 anchor="ctr" anchorCtr="1">
            <a:spAutoFit/>
          </a:bodyPr>
          <a:lstStyle/>
          <a:p>
            <a:pPr algn="ctr"/>
            <a:r>
              <a:rPr lang="en-US" b="1" dirty="0" smtClean="0"/>
              <a:t>Farmer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133600" y="1371600"/>
            <a:ext cx="1371600" cy="649224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 anchor="ctr" anchorCtr="1">
            <a:spAutoFit/>
          </a:bodyPr>
          <a:lstStyle/>
          <a:p>
            <a:pPr algn="ctr"/>
            <a:r>
              <a:rPr lang="en-US" b="1" dirty="0" smtClean="0"/>
              <a:t>Processor</a:t>
            </a:r>
            <a:endParaRPr 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962400" y="1371600"/>
            <a:ext cx="1371600" cy="649224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 anchor="ctr" anchorCtr="1">
            <a:spAutoFit/>
          </a:bodyPr>
          <a:lstStyle/>
          <a:p>
            <a:pPr algn="ctr"/>
            <a:r>
              <a:rPr lang="en-US" b="1" dirty="0" smtClean="0"/>
              <a:t>Packaging</a:t>
            </a:r>
            <a:endParaRPr 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5791200" y="1371600"/>
            <a:ext cx="1371600" cy="649224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 anchor="ctr" anchorCtr="1">
            <a:spAutoFit/>
          </a:bodyPr>
          <a:lstStyle/>
          <a:p>
            <a:pPr algn="ctr"/>
            <a:r>
              <a:rPr lang="en-US" b="1" dirty="0" smtClean="0"/>
              <a:t>Distributor</a:t>
            </a:r>
            <a:endParaRPr 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791200" y="2590800"/>
            <a:ext cx="1371600" cy="649224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 anchor="ctr" anchorCtr="1">
            <a:spAutoFit/>
          </a:bodyPr>
          <a:lstStyle/>
          <a:p>
            <a:pPr algn="ctr"/>
            <a:r>
              <a:rPr lang="en-US" b="1" dirty="0" smtClean="0"/>
              <a:t>Grocer</a:t>
            </a:r>
            <a:endParaRPr lang="en-US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5791200" y="3886200"/>
            <a:ext cx="1371600" cy="649224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 anchor="ctr" anchorCtr="1">
            <a:spAutoFit/>
          </a:bodyPr>
          <a:lstStyle/>
          <a:p>
            <a:pPr algn="ctr"/>
            <a:r>
              <a:rPr lang="en-US" b="1" dirty="0" smtClean="0"/>
              <a:t>Consumer</a:t>
            </a:r>
            <a:endParaRPr lang="en-US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2438400" y="3200400"/>
            <a:ext cx="1524000" cy="646331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Corrugated Box Mfr</a:t>
            </a:r>
            <a:endParaRPr lang="en-US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1676400" y="4876800"/>
            <a:ext cx="1371600" cy="646331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Lumber Company</a:t>
            </a:r>
            <a:endParaRPr lang="en-US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4038600" y="4876800"/>
            <a:ext cx="1371600" cy="646331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Label</a:t>
            </a:r>
          </a:p>
          <a:p>
            <a:pPr algn="ctr"/>
            <a:r>
              <a:rPr lang="en-US" b="1" dirty="0" smtClean="0"/>
              <a:t>Mfr</a:t>
            </a:r>
            <a:endParaRPr lang="en-US" b="1" dirty="0"/>
          </a:p>
        </p:txBody>
      </p:sp>
      <p:cxnSp>
        <p:nvCxnSpPr>
          <p:cNvPr id="46" name="Straight Arrow Connector 45"/>
          <p:cNvCxnSpPr/>
          <p:nvPr/>
        </p:nvCxnSpPr>
        <p:spPr>
          <a:xfrm>
            <a:off x="6096000" y="5105400"/>
            <a:ext cx="457200" cy="1588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 rot="10800000">
            <a:off x="5334000" y="1981200"/>
            <a:ext cx="457994" cy="794"/>
          </a:xfrm>
          <a:prstGeom prst="straightConnector1">
            <a:avLst/>
          </a:prstGeom>
          <a:ln w="5080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 rot="10800000">
            <a:off x="6096000" y="5562600"/>
            <a:ext cx="457994" cy="794"/>
          </a:xfrm>
          <a:prstGeom prst="straightConnector1">
            <a:avLst/>
          </a:prstGeom>
          <a:ln w="5080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1295400" y="10668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Grain</a:t>
            </a:r>
            <a:endParaRPr lang="en-US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3124200" y="10668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Cereal</a:t>
            </a:r>
            <a:endParaRPr lang="en-US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7162800" y="1981200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Packaged Cereal</a:t>
            </a:r>
            <a:endParaRPr lang="en-US" b="1" i="1" dirty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3581400" y="44196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Labels</a:t>
            </a:r>
            <a:endParaRPr lang="en-US" b="1" i="1" dirty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6705600" y="49530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Material flows</a:t>
            </a:r>
            <a:endParaRPr lang="en-US" b="1" i="1" dirty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6781800" y="5410200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Information flows</a:t>
            </a:r>
            <a:endParaRPr lang="en-US" b="1" i="1" dirty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1295400" y="40386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Wood</a:t>
            </a:r>
            <a:endParaRPr lang="en-US" b="1" i="1" dirty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1905000" y="24384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Paperboard</a:t>
            </a:r>
            <a:endParaRPr lang="en-US" b="1" i="1" dirty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28600" y="304800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Exhibit 1.3</a:t>
            </a:r>
            <a:endParaRPr lang="en-US" b="1" dirty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648200" y="1066800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Packaged Cereal</a:t>
            </a:r>
            <a:endParaRPr lang="en-US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239000" y="3200400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Packaged Cereal</a:t>
            </a:r>
            <a:endParaRPr lang="en-US" b="1" i="1" dirty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Supply Chain Umbrella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Purchasing</a:t>
            </a:r>
          </a:p>
          <a:p>
            <a:r>
              <a:rPr lang="en-US" dirty="0" smtClean="0"/>
              <a:t>Inbound transportation</a:t>
            </a:r>
          </a:p>
          <a:p>
            <a:r>
              <a:rPr lang="en-US" dirty="0" smtClean="0"/>
              <a:t>Quality control</a:t>
            </a:r>
          </a:p>
          <a:p>
            <a:r>
              <a:rPr lang="en-US" dirty="0" smtClean="0"/>
              <a:t>Demand and supply planning</a:t>
            </a:r>
          </a:p>
          <a:p>
            <a:r>
              <a:rPr lang="en-US" dirty="0" smtClean="0"/>
              <a:t>Receiving, materials handling, and storage</a:t>
            </a:r>
          </a:p>
          <a:p>
            <a:r>
              <a:rPr lang="en-US" dirty="0" smtClean="0"/>
              <a:t>Material or inventory control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Supply Chain Umbrella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Order processing</a:t>
            </a:r>
          </a:p>
          <a:p>
            <a:r>
              <a:rPr lang="en-US" dirty="0" smtClean="0"/>
              <a:t>Production planning, scheduling, and control</a:t>
            </a:r>
          </a:p>
          <a:p>
            <a:r>
              <a:rPr lang="en-US" dirty="0" smtClean="0"/>
              <a:t>Shipping/Warehousing/Distribution</a:t>
            </a:r>
          </a:p>
          <a:p>
            <a:r>
              <a:rPr lang="en-US" dirty="0" smtClean="0"/>
              <a:t>Outbound transportation</a:t>
            </a:r>
          </a:p>
          <a:p>
            <a:r>
              <a:rPr lang="en-US" dirty="0" smtClean="0"/>
              <a:t>Customer service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Enablers of Purchasing and SCM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72625739"/>
              </p:ext>
            </p:extLst>
          </p:nvPr>
        </p:nvGraphicFramePr>
        <p:xfrm>
          <a:off x="152400" y="1066800"/>
          <a:ext cx="8839200" cy="5791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Capable Human 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/>
          <a:lstStyle/>
          <a:p>
            <a:r>
              <a:rPr lang="en-US" dirty="0" smtClean="0"/>
              <a:t>Supplier relationship management</a:t>
            </a:r>
          </a:p>
          <a:p>
            <a:r>
              <a:rPr lang="en-US" dirty="0" smtClean="0"/>
              <a:t>Total cost analysis</a:t>
            </a:r>
          </a:p>
          <a:p>
            <a:r>
              <a:rPr lang="en-US" dirty="0" smtClean="0"/>
              <a:t>Purchasing strategies</a:t>
            </a:r>
          </a:p>
          <a:p>
            <a:r>
              <a:rPr lang="en-US" dirty="0" smtClean="0"/>
              <a:t>Supplier analysis</a:t>
            </a:r>
          </a:p>
          <a:p>
            <a:r>
              <a:rPr lang="en-US" dirty="0" smtClean="0"/>
              <a:t>Competitive market analysis</a:t>
            </a:r>
          </a:p>
          <a:p>
            <a:r>
              <a:rPr lang="en-US" dirty="0" smtClean="0"/>
              <a:t>Need for close collaboration with suppliers</a:t>
            </a:r>
          </a:p>
          <a:p>
            <a:r>
              <a:rPr lang="en-US" dirty="0" smtClean="0"/>
              <a:t>Need for close internal coordination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Proper Organizational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Assessing and selecting structure and formal system of communication</a:t>
            </a:r>
          </a:p>
          <a:p>
            <a:r>
              <a:rPr lang="en-US" dirty="0" smtClean="0"/>
              <a:t>Division of labor</a:t>
            </a:r>
          </a:p>
          <a:p>
            <a:r>
              <a:rPr lang="en-US" dirty="0" smtClean="0"/>
              <a:t>Coordination</a:t>
            </a:r>
          </a:p>
          <a:p>
            <a:r>
              <a:rPr lang="en-US" dirty="0" smtClean="0"/>
              <a:t>Control</a:t>
            </a:r>
          </a:p>
          <a:p>
            <a:r>
              <a:rPr lang="en-US" dirty="0" smtClean="0"/>
              <a:t>Authority</a:t>
            </a:r>
          </a:p>
          <a:p>
            <a:r>
              <a:rPr lang="en-US" dirty="0" smtClean="0"/>
              <a:t>Responsibility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7800"/>
          </a:xfrm>
        </p:spPr>
        <p:txBody>
          <a:bodyPr/>
          <a:lstStyle/>
          <a:p>
            <a:r>
              <a:rPr lang="en-US" dirty="0" smtClean="0"/>
              <a:t>Real-Time Collaborative </a:t>
            </a:r>
            <a:br>
              <a:rPr lang="en-US" dirty="0" smtClean="0"/>
            </a:br>
            <a:r>
              <a:rPr lang="en-US" dirty="0" smtClean="0"/>
              <a:t>Technology Capabilities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Supply chain planning software</a:t>
            </a:r>
          </a:p>
          <a:p>
            <a:pPr lvl="1"/>
            <a:r>
              <a:rPr lang="en-US" dirty="0" smtClean="0"/>
              <a:t>Improve forecast accuracy</a:t>
            </a:r>
          </a:p>
          <a:p>
            <a:pPr lvl="1"/>
            <a:r>
              <a:rPr lang="en-US" dirty="0" smtClean="0"/>
              <a:t>Optimize production scheduling</a:t>
            </a:r>
          </a:p>
          <a:p>
            <a:pPr lvl="1"/>
            <a:r>
              <a:rPr lang="en-US" dirty="0" smtClean="0"/>
              <a:t>Reduce working capital costs</a:t>
            </a:r>
          </a:p>
          <a:p>
            <a:pPr lvl="1"/>
            <a:r>
              <a:rPr lang="en-US" dirty="0" smtClean="0"/>
              <a:t>Shorten cycle times</a:t>
            </a:r>
          </a:p>
          <a:p>
            <a:pPr lvl="1"/>
            <a:r>
              <a:rPr lang="en-US" dirty="0" smtClean="0"/>
              <a:t>Cut transportation costs</a:t>
            </a:r>
          </a:p>
          <a:p>
            <a:pPr lvl="1"/>
            <a:r>
              <a:rPr lang="en-US" dirty="0" smtClean="0"/>
              <a:t>Improve customer service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7800"/>
          </a:xfrm>
        </p:spPr>
        <p:txBody>
          <a:bodyPr/>
          <a:lstStyle/>
          <a:p>
            <a:r>
              <a:rPr lang="en-US" dirty="0" smtClean="0"/>
              <a:t>Real-Time Collaborative </a:t>
            </a:r>
            <a:br>
              <a:rPr lang="en-US" dirty="0" smtClean="0"/>
            </a:br>
            <a:r>
              <a:rPr lang="en-US" dirty="0" smtClean="0"/>
              <a:t>Technology Capabilities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Supply chain execution software</a:t>
            </a:r>
          </a:p>
          <a:p>
            <a:pPr lvl="1"/>
            <a:r>
              <a:rPr lang="en-US" dirty="0" smtClean="0"/>
              <a:t>Obtain materials</a:t>
            </a:r>
          </a:p>
          <a:p>
            <a:pPr lvl="1"/>
            <a:r>
              <a:rPr lang="en-US" dirty="0" smtClean="0"/>
              <a:t>Manage physical flows</a:t>
            </a:r>
          </a:p>
          <a:p>
            <a:pPr lvl="1"/>
            <a:r>
              <a:rPr lang="en-US" dirty="0" smtClean="0"/>
              <a:t>Lean supply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SCM Technologies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Capture and share real-time or near real-time data across the supply chain</a:t>
            </a:r>
          </a:p>
          <a:p>
            <a:pPr lvl="1"/>
            <a:r>
              <a:rPr lang="en-US" dirty="0" smtClean="0"/>
              <a:t>Global positioning systems (GPS)</a:t>
            </a:r>
          </a:p>
          <a:p>
            <a:pPr lvl="1"/>
            <a:r>
              <a:rPr lang="en-US" dirty="0" smtClean="0"/>
              <a:t>Internet-based systems</a:t>
            </a:r>
          </a:p>
          <a:p>
            <a:pPr lvl="1"/>
            <a:r>
              <a:rPr lang="en-US" dirty="0" smtClean="0"/>
              <a:t>Bar codes</a:t>
            </a:r>
          </a:p>
          <a:p>
            <a:pPr lvl="1"/>
            <a:r>
              <a:rPr lang="en-US" dirty="0" smtClean="0"/>
              <a:t>Radio frequency identification devices (RFID)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7800"/>
          </a:xfrm>
        </p:spPr>
        <p:txBody>
          <a:bodyPr/>
          <a:lstStyle/>
          <a:p>
            <a:r>
              <a:rPr lang="en-US" dirty="0" smtClean="0"/>
              <a:t>Right Measures and</a:t>
            </a:r>
            <a:br>
              <a:rPr lang="en-US" dirty="0" smtClean="0"/>
            </a:br>
            <a:r>
              <a:rPr lang="en-US" dirty="0" smtClean="0"/>
              <a:t>Measurement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Roadblocks</a:t>
            </a:r>
          </a:p>
          <a:p>
            <a:pPr lvl="1"/>
            <a:r>
              <a:rPr lang="en-US" dirty="0" smtClean="0"/>
              <a:t>Too many metrics</a:t>
            </a:r>
          </a:p>
          <a:p>
            <a:pPr lvl="1"/>
            <a:r>
              <a:rPr lang="en-US" dirty="0" smtClean="0"/>
              <a:t>Debate over the correct metrics</a:t>
            </a:r>
          </a:p>
          <a:p>
            <a:pPr lvl="1"/>
            <a:r>
              <a:rPr lang="en-US" dirty="0" smtClean="0"/>
              <a:t>Constantly changing metrics</a:t>
            </a:r>
          </a:p>
          <a:p>
            <a:pPr lvl="1"/>
            <a:r>
              <a:rPr lang="en-US" dirty="0" smtClean="0"/>
              <a:t>Old data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7800"/>
          </a:xfrm>
        </p:spPr>
        <p:txBody>
          <a:bodyPr/>
          <a:lstStyle/>
          <a:p>
            <a:r>
              <a:rPr lang="en-US" dirty="0" smtClean="0"/>
              <a:t>Right Measures and</a:t>
            </a:r>
            <a:br>
              <a:rPr lang="en-US" dirty="0" smtClean="0"/>
            </a:br>
            <a:r>
              <a:rPr lang="en-US" dirty="0" smtClean="0"/>
              <a:t>Measurement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Overcoming roadblocks</a:t>
            </a:r>
          </a:p>
          <a:p>
            <a:pPr lvl="1"/>
            <a:r>
              <a:rPr lang="en-US" dirty="0" smtClean="0"/>
              <a:t>Know what to measure</a:t>
            </a:r>
          </a:p>
          <a:p>
            <a:pPr lvl="1"/>
            <a:r>
              <a:rPr lang="en-US" dirty="0" smtClean="0"/>
              <a:t>Have a process in place to measure it</a:t>
            </a:r>
          </a:p>
          <a:p>
            <a:pPr lvl="1"/>
            <a:r>
              <a:rPr lang="en-US" dirty="0" smtClean="0"/>
              <a:t>Have accessibility to the right data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Is Measurement Important?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Support fact-based decision making</a:t>
            </a:r>
          </a:p>
          <a:p>
            <a:r>
              <a:rPr lang="en-US" dirty="0" smtClean="0"/>
              <a:t>Communicate requirements throughout the supply chain</a:t>
            </a:r>
          </a:p>
          <a:p>
            <a:r>
              <a:rPr lang="en-US" dirty="0" smtClean="0"/>
              <a:t>Improve future supplier performance</a:t>
            </a:r>
          </a:p>
          <a:p>
            <a:r>
              <a:rPr lang="en-US" dirty="0" smtClean="0"/>
              <a:t>Recognize outstanding performance</a:t>
            </a:r>
          </a:p>
          <a:p>
            <a:r>
              <a:rPr lang="en-US" dirty="0" smtClean="0"/>
              <a:t>Link critical measures to desired business outcomes</a:t>
            </a:r>
          </a:p>
          <a:p>
            <a:r>
              <a:rPr lang="en-US" dirty="0" smtClean="0"/>
              <a:t>Determine if new initiatives are working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Evolution </a:t>
            </a:r>
            <a:r>
              <a:rPr lang="en-US" smtClean="0"/>
              <a:t>of Purchasing and SCM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early years</a:t>
            </a:r>
          </a:p>
          <a:p>
            <a:pPr lvl="1"/>
            <a:r>
              <a:rPr lang="en-US" dirty="0" smtClean="0"/>
              <a:t>1850 – 1900</a:t>
            </a:r>
          </a:p>
          <a:p>
            <a:r>
              <a:rPr lang="en-US" dirty="0" smtClean="0"/>
              <a:t>Growth of purchasing fundamentals</a:t>
            </a:r>
          </a:p>
          <a:p>
            <a:pPr lvl="1"/>
            <a:r>
              <a:rPr lang="en-US" dirty="0" smtClean="0"/>
              <a:t>1900 – 1939</a:t>
            </a:r>
          </a:p>
          <a:p>
            <a:r>
              <a:rPr lang="en-US" dirty="0" smtClean="0"/>
              <a:t>The war years</a:t>
            </a:r>
          </a:p>
          <a:p>
            <a:pPr lvl="1"/>
            <a:r>
              <a:rPr lang="en-US" dirty="0" smtClean="0"/>
              <a:t>1940 – 1946</a:t>
            </a:r>
          </a:p>
          <a:p>
            <a:r>
              <a:rPr lang="en-US" dirty="0" smtClean="0"/>
              <a:t>The quiet years</a:t>
            </a:r>
          </a:p>
          <a:p>
            <a:pPr lvl="1"/>
            <a:r>
              <a:rPr lang="en-US" dirty="0" smtClean="0"/>
              <a:t>1947 – Mid-1960s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Evolution </a:t>
            </a:r>
            <a:r>
              <a:rPr lang="en-US" smtClean="0"/>
              <a:t>of Purchasing and SCM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Materials management comes of age</a:t>
            </a:r>
          </a:p>
          <a:p>
            <a:pPr lvl="1"/>
            <a:r>
              <a:rPr lang="en-US" dirty="0" smtClean="0"/>
              <a:t>Mid-1960s – Late 1970s</a:t>
            </a:r>
          </a:p>
          <a:p>
            <a:r>
              <a:rPr lang="en-US" dirty="0" smtClean="0"/>
              <a:t>The global era</a:t>
            </a:r>
          </a:p>
          <a:p>
            <a:pPr lvl="1"/>
            <a:r>
              <a:rPr lang="en-US" dirty="0" smtClean="0"/>
              <a:t>Late 1970s – 1999</a:t>
            </a:r>
          </a:p>
          <a:p>
            <a:r>
              <a:rPr lang="en-US" dirty="0" smtClean="0"/>
              <a:t>Integrated supply chain management</a:t>
            </a:r>
          </a:p>
          <a:p>
            <a:pPr lvl="1"/>
            <a:r>
              <a:rPr lang="en-US" dirty="0" smtClean="0"/>
              <a:t>The 21st century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Looking Ahead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Section 2 – </a:t>
            </a:r>
            <a:r>
              <a:rPr lang="en-US" i="1" dirty="0" smtClean="0"/>
              <a:t>Purchasing Operations and Structure</a:t>
            </a:r>
          </a:p>
          <a:p>
            <a:r>
              <a:rPr lang="en-US" dirty="0" smtClean="0"/>
              <a:t>Section 3 – </a:t>
            </a:r>
            <a:r>
              <a:rPr lang="en-US" i="1" dirty="0" smtClean="0"/>
              <a:t>Strategic Sourcing</a:t>
            </a:r>
          </a:p>
          <a:p>
            <a:r>
              <a:rPr lang="en-US" dirty="0" smtClean="0"/>
              <a:t>Section 4 – </a:t>
            </a:r>
            <a:r>
              <a:rPr lang="en-US" i="1" dirty="0" smtClean="0"/>
              <a:t>Strategic Sourcing Process</a:t>
            </a:r>
          </a:p>
          <a:p>
            <a:r>
              <a:rPr lang="en-US" dirty="0" smtClean="0"/>
              <a:t>Section 5 – </a:t>
            </a:r>
            <a:r>
              <a:rPr lang="en-US" i="1" dirty="0" smtClean="0"/>
              <a:t>Critical Supply Chain Elements</a:t>
            </a:r>
          </a:p>
          <a:p>
            <a:r>
              <a:rPr lang="en-US" dirty="0" smtClean="0"/>
              <a:t>Section 6 – </a:t>
            </a:r>
            <a:r>
              <a:rPr lang="en-US" i="1" dirty="0" smtClean="0"/>
              <a:t>Future Directions</a:t>
            </a:r>
            <a:endParaRPr lang="en-US" i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hapter 1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Default Design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1539</TotalTime>
  <Words>1758</Words>
  <Application>Microsoft Office PowerPoint</Application>
  <PresentationFormat>On-screen Show (4:3)</PresentationFormat>
  <Paragraphs>383</Paragraphs>
  <Slides>43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8" baseType="lpstr">
      <vt:lpstr>Arial</vt:lpstr>
      <vt:lpstr>Copperplate Gothic Bold</vt:lpstr>
      <vt:lpstr>Times New Roman</vt:lpstr>
      <vt:lpstr>Wingdings</vt:lpstr>
      <vt:lpstr>Chapter 1</vt:lpstr>
      <vt:lpstr>Introduction to Purchasing and Supply Chain Management</vt:lpstr>
      <vt:lpstr>Chapter Overview</vt:lpstr>
      <vt:lpstr>Chapter Overview</vt:lpstr>
      <vt:lpstr>A New Competitive Environment</vt:lpstr>
      <vt:lpstr>Factors Driving SCM</vt:lpstr>
      <vt:lpstr>Factors Driving SCM</vt:lpstr>
      <vt:lpstr>Why Purchasing Is Important</vt:lpstr>
      <vt:lpstr>Increasing Value and Savings</vt:lpstr>
      <vt:lpstr>Building Relationships and Driving Innovation</vt:lpstr>
      <vt:lpstr>Improving Quality and Reputation</vt:lpstr>
      <vt:lpstr>Reducing Time-to-Market</vt:lpstr>
      <vt:lpstr>Managing Supplier Risk</vt:lpstr>
      <vt:lpstr>Generating Economic Impact</vt:lpstr>
      <vt:lpstr>Contributing to Competitive Advantage</vt:lpstr>
      <vt:lpstr>Contributing to Competitive Advantage</vt:lpstr>
      <vt:lpstr>Language of Purchasing and SCM</vt:lpstr>
      <vt:lpstr>Purchasing</vt:lpstr>
      <vt:lpstr>Purchasing</vt:lpstr>
      <vt:lpstr>The Five Rights of Purchasing</vt:lpstr>
      <vt:lpstr>Supply Management</vt:lpstr>
      <vt:lpstr>ISM’s Definition</vt:lpstr>
      <vt:lpstr>Defining Supply Management</vt:lpstr>
      <vt:lpstr>Supply Management</vt:lpstr>
      <vt:lpstr>Supply Management</vt:lpstr>
      <vt:lpstr>Supply Chains and Value Chains</vt:lpstr>
      <vt:lpstr>Supply Chains and Value Chains</vt:lpstr>
      <vt:lpstr>The Extended Value Chain</vt:lpstr>
      <vt:lpstr>Supply Chains vs. Value Chains</vt:lpstr>
      <vt:lpstr>Cereal Value Chain Example</vt:lpstr>
      <vt:lpstr>The Supply Chain Umbrella</vt:lpstr>
      <vt:lpstr>The Supply Chain Umbrella</vt:lpstr>
      <vt:lpstr>Enablers of Purchasing and SCM</vt:lpstr>
      <vt:lpstr>Capable Human Resources</vt:lpstr>
      <vt:lpstr>Proper Organizational Design</vt:lpstr>
      <vt:lpstr>Real-Time Collaborative  Technology Capabilities</vt:lpstr>
      <vt:lpstr>Real-Time Collaborative  Technology Capabilities</vt:lpstr>
      <vt:lpstr>Key SCM Technologies</vt:lpstr>
      <vt:lpstr>Right Measures and Measurement Systems</vt:lpstr>
      <vt:lpstr>Right Measures and Measurement Systems</vt:lpstr>
      <vt:lpstr>Why Is Measurement Important?</vt:lpstr>
      <vt:lpstr>Evolution of Purchasing and SCM</vt:lpstr>
      <vt:lpstr>Evolution of Purchasing and SCM</vt:lpstr>
      <vt:lpstr>Looking Ahead</vt:lpstr>
    </vt:vector>
  </TitlesOfParts>
  <Company>Western Illinois University Quad Cities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Dr. James L. Patterson, C.P.M., A.P.P.</dc:creator>
  <cp:lastModifiedBy>anil dean</cp:lastModifiedBy>
  <cp:revision>108</cp:revision>
  <cp:lastPrinted>2014-09-02T14:27:24Z</cp:lastPrinted>
  <dcterms:created xsi:type="dcterms:W3CDTF">2007-10-03T17:47:56Z</dcterms:created>
  <dcterms:modified xsi:type="dcterms:W3CDTF">2015-09-10T13:37:56Z</dcterms:modified>
</cp:coreProperties>
</file>